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19" r:id="rId3"/>
    <p:sldId id="327" r:id="rId4"/>
    <p:sldId id="257" r:id="rId5"/>
    <p:sldId id="258" r:id="rId6"/>
    <p:sldId id="298" r:id="rId7"/>
    <p:sldId id="288" r:id="rId8"/>
    <p:sldId id="259" r:id="rId9"/>
    <p:sldId id="295" r:id="rId10"/>
    <p:sldId id="263" r:id="rId11"/>
    <p:sldId id="316" r:id="rId12"/>
    <p:sldId id="299" r:id="rId13"/>
    <p:sldId id="330" r:id="rId14"/>
    <p:sldId id="332" r:id="rId15"/>
    <p:sldId id="304" r:id="rId16"/>
    <p:sldId id="331" r:id="rId17"/>
    <p:sldId id="317" r:id="rId18"/>
    <p:sldId id="308" r:id="rId19"/>
    <p:sldId id="311" r:id="rId20"/>
    <p:sldId id="325" r:id="rId21"/>
    <p:sldId id="326" r:id="rId22"/>
    <p:sldId id="312" r:id="rId23"/>
    <p:sldId id="320" r:id="rId24"/>
    <p:sldId id="322" r:id="rId25"/>
    <p:sldId id="328" r:id="rId26"/>
    <p:sldId id="323" r:id="rId27"/>
    <p:sldId id="301" r:id="rId28"/>
    <p:sldId id="302" r:id="rId29"/>
    <p:sldId id="313"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ington Policy Center" initials="WPC" lastIdx="60" clrIdx="0">
    <p:extLst>
      <p:ext uri="{19B8F6BF-5375-455C-9EA6-DF929625EA0E}">
        <p15:presenceInfo xmlns:p15="http://schemas.microsoft.com/office/powerpoint/2012/main" userId="S::intern@washingtonpolicy.org::eac63ce5-9706-4ac1-89f5-a5ab2ff09b0a" providerId="AD"/>
      </p:ext>
    </p:extLst>
  </p:cmAuthor>
  <p:cmAuthor id="2" name="Scott, Samuel" initials="SS" lastIdx="33" clrIdx="1">
    <p:extLst>
      <p:ext uri="{19B8F6BF-5375-455C-9EA6-DF929625EA0E}">
        <p15:presenceInfo xmlns:p15="http://schemas.microsoft.com/office/powerpoint/2012/main" userId="S::scotts10@spu.edu::256377ca-3f4c-4ad5-b666-d8e10b6b5cc9" providerId="AD"/>
      </p:ext>
    </p:extLst>
  </p:cmAuthor>
  <p:cmAuthor id="3" name="Dann Mead Smith" initials="DMS" lastIdx="18" clrIdx="2">
    <p:extLst>
      <p:ext uri="{19B8F6BF-5375-455C-9EA6-DF929625EA0E}">
        <p15:presenceInfo xmlns:p15="http://schemas.microsoft.com/office/powerpoint/2012/main" userId="S::dmeadsmith@washingtonpolicy.org::51d45894-2563-4f2f-a1f5-0ad4d0d1dd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1" autoAdjust="0"/>
    <p:restoredTop sz="95876" autoAdjust="0"/>
  </p:normalViewPr>
  <p:slideViewPr>
    <p:cSldViewPr snapToGrid="0">
      <p:cViewPr varScale="1">
        <p:scale>
          <a:sx n="62" d="100"/>
          <a:sy n="62" d="100"/>
        </p:scale>
        <p:origin x="9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3" tIns="46587" rIns="93173" bIns="46587"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3" tIns="46587" rIns="93173" bIns="46587" rtlCol="0"/>
          <a:lstStyle>
            <a:lvl1pPr algn="r">
              <a:defRPr sz="1200"/>
            </a:lvl1pPr>
          </a:lstStyle>
          <a:p>
            <a:fld id="{99B5F766-B265-4E84-85D3-63EC64D38C1C}" type="datetimeFigureOut">
              <a:rPr lang="en-US" smtClean="0"/>
              <a:t>2/25/2021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3" tIns="46587" rIns="93173"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3" tIns="46587" rIns="93173"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3" tIns="46587" rIns="93173"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3" tIns="46587" rIns="93173" bIns="46587" rtlCol="0" anchor="b"/>
          <a:lstStyle>
            <a:lvl1pPr algn="r">
              <a:defRPr sz="1200"/>
            </a:lvl1pPr>
          </a:lstStyle>
          <a:p>
            <a:fld id="{42904AF9-4C49-42AD-9DD6-81E5690FA068}" type="slidenum">
              <a:rPr lang="en-US" smtClean="0"/>
              <a:t>‹#›</a:t>
            </a:fld>
            <a:endParaRPr lang="en-US"/>
          </a:p>
        </p:txBody>
      </p:sp>
    </p:spTree>
    <p:extLst>
      <p:ext uri="{BB962C8B-B14F-4D97-AF65-F5344CB8AC3E}">
        <p14:creationId xmlns:p14="http://schemas.microsoft.com/office/powerpoint/2010/main" val="364984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2</a:t>
            </a:fld>
            <a:endParaRPr lang="en-US"/>
          </a:p>
        </p:txBody>
      </p:sp>
    </p:spTree>
    <p:extLst>
      <p:ext uri="{BB962C8B-B14F-4D97-AF65-F5344CB8AC3E}">
        <p14:creationId xmlns:p14="http://schemas.microsoft.com/office/powerpoint/2010/main" val="205810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11</a:t>
            </a:fld>
            <a:endParaRPr lang="en-US"/>
          </a:p>
        </p:txBody>
      </p:sp>
    </p:spTree>
    <p:extLst>
      <p:ext uri="{BB962C8B-B14F-4D97-AF65-F5344CB8AC3E}">
        <p14:creationId xmlns:p14="http://schemas.microsoft.com/office/powerpoint/2010/main" val="2729833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12</a:t>
            </a:fld>
            <a:endParaRPr lang="en-US"/>
          </a:p>
        </p:txBody>
      </p:sp>
    </p:spTree>
    <p:extLst>
      <p:ext uri="{BB962C8B-B14F-4D97-AF65-F5344CB8AC3E}">
        <p14:creationId xmlns:p14="http://schemas.microsoft.com/office/powerpoint/2010/main" val="117928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13</a:t>
            </a:fld>
            <a:endParaRPr lang="en-US"/>
          </a:p>
        </p:txBody>
      </p:sp>
    </p:spTree>
    <p:extLst>
      <p:ext uri="{BB962C8B-B14F-4D97-AF65-F5344CB8AC3E}">
        <p14:creationId xmlns:p14="http://schemas.microsoft.com/office/powerpoint/2010/main" val="3106805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14</a:t>
            </a:fld>
            <a:endParaRPr lang="en-US"/>
          </a:p>
        </p:txBody>
      </p:sp>
    </p:spTree>
    <p:extLst>
      <p:ext uri="{BB962C8B-B14F-4D97-AF65-F5344CB8AC3E}">
        <p14:creationId xmlns:p14="http://schemas.microsoft.com/office/powerpoint/2010/main" val="292994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15</a:t>
            </a:fld>
            <a:endParaRPr lang="en-US"/>
          </a:p>
        </p:txBody>
      </p:sp>
    </p:spTree>
    <p:extLst>
      <p:ext uri="{BB962C8B-B14F-4D97-AF65-F5344CB8AC3E}">
        <p14:creationId xmlns:p14="http://schemas.microsoft.com/office/powerpoint/2010/main" val="2575983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16</a:t>
            </a:fld>
            <a:endParaRPr lang="en-US"/>
          </a:p>
        </p:txBody>
      </p:sp>
    </p:spTree>
    <p:extLst>
      <p:ext uri="{BB962C8B-B14F-4D97-AF65-F5344CB8AC3E}">
        <p14:creationId xmlns:p14="http://schemas.microsoft.com/office/powerpoint/2010/main" val="92059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sz="1800" dirty="0">
                <a:latin typeface="Segoe UI" panose="020B0502040204020203" pitchFamily="34" charset="0"/>
              </a:rPr>
              <a:t>According to the front-facing WA Paid Family &amp; Medical Leave site, the situation is a bit more complicated. Up to 12 weeks of medical leave, up to 16 weeks of combined medical and family leave, up to 18 weeks combined if condition in pregnancy results in incapacity.</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17</a:t>
            </a:fld>
            <a:endParaRPr lang="en-US"/>
          </a:p>
        </p:txBody>
      </p:sp>
    </p:spTree>
    <p:extLst>
      <p:ext uri="{BB962C8B-B14F-4D97-AF65-F5344CB8AC3E}">
        <p14:creationId xmlns:p14="http://schemas.microsoft.com/office/powerpoint/2010/main" val="1384878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by Karla</a:t>
            </a:r>
          </a:p>
        </p:txBody>
      </p:sp>
      <p:sp>
        <p:nvSpPr>
          <p:cNvPr id="4" name="Slide Number Placeholder 3"/>
          <p:cNvSpPr>
            <a:spLocks noGrp="1"/>
          </p:cNvSpPr>
          <p:nvPr>
            <p:ph type="sldNum" sz="quarter" idx="5"/>
          </p:nvPr>
        </p:nvSpPr>
        <p:spPr/>
        <p:txBody>
          <a:bodyPr/>
          <a:lstStyle/>
          <a:p>
            <a:fld id="{42904AF9-4C49-42AD-9DD6-81E5690FA068}" type="slidenum">
              <a:rPr lang="en-US" smtClean="0"/>
              <a:t>18</a:t>
            </a:fld>
            <a:endParaRPr lang="en-US"/>
          </a:p>
        </p:txBody>
      </p:sp>
    </p:spTree>
    <p:extLst>
      <p:ext uri="{BB962C8B-B14F-4D97-AF65-F5344CB8AC3E}">
        <p14:creationId xmlns:p14="http://schemas.microsoft.com/office/powerpoint/2010/main" val="2412646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22</a:t>
            </a:fld>
            <a:endParaRPr lang="en-US"/>
          </a:p>
        </p:txBody>
      </p:sp>
    </p:spTree>
    <p:extLst>
      <p:ext uri="{BB962C8B-B14F-4D97-AF65-F5344CB8AC3E}">
        <p14:creationId xmlns:p14="http://schemas.microsoft.com/office/powerpoint/2010/main" val="4092604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23</a:t>
            </a:fld>
            <a:endParaRPr lang="en-US"/>
          </a:p>
        </p:txBody>
      </p:sp>
    </p:spTree>
    <p:extLst>
      <p:ext uri="{BB962C8B-B14F-4D97-AF65-F5344CB8AC3E}">
        <p14:creationId xmlns:p14="http://schemas.microsoft.com/office/powerpoint/2010/main" val="297924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3</a:t>
            </a:fld>
            <a:endParaRPr lang="en-US"/>
          </a:p>
        </p:txBody>
      </p:sp>
    </p:spTree>
    <p:extLst>
      <p:ext uri="{BB962C8B-B14F-4D97-AF65-F5344CB8AC3E}">
        <p14:creationId xmlns:p14="http://schemas.microsoft.com/office/powerpoint/2010/main" val="2936355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by Karla</a:t>
            </a:r>
          </a:p>
        </p:txBody>
      </p:sp>
      <p:sp>
        <p:nvSpPr>
          <p:cNvPr id="4" name="Slide Number Placeholder 3"/>
          <p:cNvSpPr>
            <a:spLocks noGrp="1"/>
          </p:cNvSpPr>
          <p:nvPr>
            <p:ph type="sldNum" sz="quarter" idx="5"/>
          </p:nvPr>
        </p:nvSpPr>
        <p:spPr/>
        <p:txBody>
          <a:bodyPr/>
          <a:lstStyle/>
          <a:p>
            <a:fld id="{42904AF9-4C49-42AD-9DD6-81E5690FA068}" type="slidenum">
              <a:rPr lang="en-US" smtClean="0"/>
              <a:t>24</a:t>
            </a:fld>
            <a:endParaRPr lang="en-US"/>
          </a:p>
        </p:txBody>
      </p:sp>
    </p:spTree>
    <p:extLst>
      <p:ext uri="{BB962C8B-B14F-4D97-AF65-F5344CB8AC3E}">
        <p14:creationId xmlns:p14="http://schemas.microsoft.com/office/powerpoint/2010/main" val="4119488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by Karla</a:t>
            </a:r>
          </a:p>
        </p:txBody>
      </p:sp>
      <p:sp>
        <p:nvSpPr>
          <p:cNvPr id="4" name="Slide Number Placeholder 3"/>
          <p:cNvSpPr>
            <a:spLocks noGrp="1"/>
          </p:cNvSpPr>
          <p:nvPr>
            <p:ph type="sldNum" sz="quarter" idx="5"/>
          </p:nvPr>
        </p:nvSpPr>
        <p:spPr/>
        <p:txBody>
          <a:bodyPr/>
          <a:lstStyle/>
          <a:p>
            <a:fld id="{42904AF9-4C49-42AD-9DD6-81E5690FA068}" type="slidenum">
              <a:rPr lang="en-US" smtClean="0"/>
              <a:t>25</a:t>
            </a:fld>
            <a:endParaRPr lang="en-US"/>
          </a:p>
        </p:txBody>
      </p:sp>
    </p:spTree>
    <p:extLst>
      <p:ext uri="{BB962C8B-B14F-4D97-AF65-F5344CB8AC3E}">
        <p14:creationId xmlns:p14="http://schemas.microsoft.com/office/powerpoint/2010/main" val="3543421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by Karla</a:t>
            </a:r>
          </a:p>
        </p:txBody>
      </p:sp>
      <p:sp>
        <p:nvSpPr>
          <p:cNvPr id="4" name="Slide Number Placeholder 3"/>
          <p:cNvSpPr>
            <a:spLocks noGrp="1"/>
          </p:cNvSpPr>
          <p:nvPr>
            <p:ph type="sldNum" sz="quarter" idx="5"/>
          </p:nvPr>
        </p:nvSpPr>
        <p:spPr/>
        <p:txBody>
          <a:bodyPr/>
          <a:lstStyle/>
          <a:p>
            <a:fld id="{42904AF9-4C49-42AD-9DD6-81E5690FA068}" type="slidenum">
              <a:rPr lang="en-US" smtClean="0"/>
              <a:t>26</a:t>
            </a:fld>
            <a:endParaRPr lang="en-US"/>
          </a:p>
        </p:txBody>
      </p:sp>
    </p:spTree>
    <p:extLst>
      <p:ext uri="{BB962C8B-B14F-4D97-AF65-F5344CB8AC3E}">
        <p14:creationId xmlns:p14="http://schemas.microsoft.com/office/powerpoint/2010/main" val="126221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28</a:t>
            </a:fld>
            <a:endParaRPr lang="en-US"/>
          </a:p>
        </p:txBody>
      </p:sp>
    </p:spTree>
    <p:extLst>
      <p:ext uri="{BB962C8B-B14F-4D97-AF65-F5344CB8AC3E}">
        <p14:creationId xmlns:p14="http://schemas.microsoft.com/office/powerpoint/2010/main" val="424850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4</a:t>
            </a:fld>
            <a:endParaRPr lang="en-US"/>
          </a:p>
        </p:txBody>
      </p:sp>
    </p:spTree>
    <p:extLst>
      <p:ext uri="{BB962C8B-B14F-4D97-AF65-F5344CB8AC3E}">
        <p14:creationId xmlns:p14="http://schemas.microsoft.com/office/powerpoint/2010/main" val="127770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5</a:t>
            </a:fld>
            <a:endParaRPr lang="en-US"/>
          </a:p>
        </p:txBody>
      </p:sp>
    </p:spTree>
    <p:extLst>
      <p:ext uri="{BB962C8B-B14F-4D97-AF65-F5344CB8AC3E}">
        <p14:creationId xmlns:p14="http://schemas.microsoft.com/office/powerpoint/2010/main" val="1462405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5"/>
          </p:nvPr>
        </p:nvSpPr>
        <p:spPr/>
        <p:txBody>
          <a:bodyPr/>
          <a:lstStyle/>
          <a:p>
            <a:fld id="{42904AF9-4C49-42AD-9DD6-81E5690FA068}" type="slidenum">
              <a:rPr lang="en-US" smtClean="0"/>
              <a:t>6</a:t>
            </a:fld>
            <a:endParaRPr lang="en-US"/>
          </a:p>
        </p:txBody>
      </p:sp>
    </p:spTree>
    <p:extLst>
      <p:ext uri="{BB962C8B-B14F-4D97-AF65-F5344CB8AC3E}">
        <p14:creationId xmlns:p14="http://schemas.microsoft.com/office/powerpoint/2010/main" val="2858797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third quarter stats?</a:t>
            </a:r>
          </a:p>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8</a:t>
            </a:fld>
            <a:endParaRPr lang="en-US"/>
          </a:p>
        </p:txBody>
      </p:sp>
    </p:spTree>
    <p:extLst>
      <p:ext uri="{BB962C8B-B14F-4D97-AF65-F5344CB8AC3E}">
        <p14:creationId xmlns:p14="http://schemas.microsoft.com/office/powerpoint/2010/main" val="176086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93180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Estimate for china/south </a:t>
            </a:r>
            <a:r>
              <a:rPr lang="en-US" dirty="0" err="1"/>
              <a:t>korea</a:t>
            </a:r>
            <a:r>
              <a:rPr lang="en-US" dirty="0"/>
              <a:t> next year</a:t>
            </a:r>
          </a:p>
          <a:p>
            <a:endParaRPr lang="en-US" dirty="0"/>
          </a:p>
        </p:txBody>
      </p:sp>
      <p:sp>
        <p:nvSpPr>
          <p:cNvPr id="4" name="Slide Number Placeholder 3"/>
          <p:cNvSpPr>
            <a:spLocks noGrp="1"/>
          </p:cNvSpPr>
          <p:nvPr>
            <p:ph type="sldNum" sz="quarter" idx="5"/>
          </p:nvPr>
        </p:nvSpPr>
        <p:spPr/>
        <p:txBody>
          <a:bodyPr/>
          <a:lstStyle/>
          <a:p>
            <a:fld id="{42904AF9-4C49-42AD-9DD6-81E5690FA068}" type="slidenum">
              <a:rPr lang="en-US" smtClean="0"/>
              <a:t>10</a:t>
            </a:fld>
            <a:endParaRPr lang="en-US"/>
          </a:p>
        </p:txBody>
      </p:sp>
    </p:spTree>
    <p:extLst>
      <p:ext uri="{BB962C8B-B14F-4D97-AF65-F5344CB8AC3E}">
        <p14:creationId xmlns:p14="http://schemas.microsoft.com/office/powerpoint/2010/main" val="388944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6A7AC8-669F-4624-8A22-CBDFF9A97CD4}"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26598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617E0-47FF-43FB-8BDC-C684A1E85BB2}"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235886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051603-15E0-415D-8DF1-52E1FAA00B00}"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31802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295F37-5EDD-4C77-A3E0-B89B4280744C}"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44781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B03F04-AACF-476B-9C9C-2FA5519AABC9}" type="datetime1">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769410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BA40A0-31F4-4384-A50C-EE46F83E51B3}" type="datetime1">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216092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F9104-26F9-4984-AA8B-E7E8683E51F7}" type="datetime1">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406500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498705-43EA-4949-B4F7-33D74A16C872}" type="datetime1">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3580153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C4B0B-93A4-4A5E-88A3-F760B44DC8E8}" type="datetime1">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520352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DCC7EE-9F60-42D9-844B-F3764566D928}" type="datetime1">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1684156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556FFA-6282-47D4-93DC-DA9512101444}" type="datetime1">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14D2E-E366-44B2-8DB2-9221397E5F15}" type="slidenum">
              <a:rPr lang="en-US" smtClean="0"/>
              <a:t>‹#›</a:t>
            </a:fld>
            <a:endParaRPr lang="en-US"/>
          </a:p>
        </p:txBody>
      </p:sp>
    </p:spTree>
    <p:extLst>
      <p:ext uri="{BB962C8B-B14F-4D97-AF65-F5344CB8AC3E}">
        <p14:creationId xmlns:p14="http://schemas.microsoft.com/office/powerpoint/2010/main" val="324859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A1BCA-052E-4082-B98C-AB034090207E}" type="datetime1">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14D2E-E366-44B2-8DB2-9221397E5F15}" type="slidenum">
              <a:rPr lang="en-US" smtClean="0"/>
              <a:t>‹#›</a:t>
            </a:fld>
            <a:endParaRPr lang="en-US"/>
          </a:p>
        </p:txBody>
      </p:sp>
    </p:spTree>
    <p:extLst>
      <p:ext uri="{BB962C8B-B14F-4D97-AF65-F5344CB8AC3E}">
        <p14:creationId xmlns:p14="http://schemas.microsoft.com/office/powerpoint/2010/main" val="1915070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fred.stlouisfed.org/series/WAWHAT5URN"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s://www.bls.gov/eag/eag.wa_bellingham_msa.htm" TargetMode="External"/><Relationship Id="rId5" Type="http://schemas.openxmlformats.org/officeDocument/2006/relationships/hyperlink" Target="https://fred.stlouisfed.org/series/WAUR" TargetMode="External"/><Relationship Id="rId4" Type="http://schemas.openxmlformats.org/officeDocument/2006/relationships/hyperlink" Target="https://fred.stlouisfed.org/series/BELL353UR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sd.wa.gov/labormarketinfo/county-profiles/whatcom"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cedar.wwu.edu/cgi/viewcontent.cgi?article=1118&amp;context=bpri_publication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cedar.wwu.edu/cgi/viewcontent.cgi?article=1121&amp;context=bpri_publicatio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edar.wwu.edu/cgi/viewcontent.cgi?article=1118&amp;context=bpri_publication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cedar.wwu.edu/cgi/viewcontent.cgi?article=1123&amp;context=bpri_publication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aidleave.wa.gov/find-out-how-paid-leave-work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meadsmith@washingtonpolicy.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esd.wa.gov/labormarketinfo/monthly-employment-re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rfc.wa.gov/sites/default/files/public/documents/forecasts/ec20201103.pdf" TargetMode="External"/><Relationship Id="rId4" Type="http://schemas.openxmlformats.org/officeDocument/2006/relationships/hyperlink" Target="https://www.bls.gov/web/laus/statewide_otm_oty_change.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sdorchardstorage.blob.core.windows.net/esdwa/Default/ESDWAGOV/labor-market-info/Libraries/Economic-reports/MER/MER%202020/MER-2020-12.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apps.bea.gov/iTable/iTable.cfm?reqid=70&amp;step=1&amp;acrdn=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erfc.wa.gov/sites/default/files/public/documents/publications/nov20pub.pdf" TargetMode="External"/><Relationship Id="rId4" Type="http://schemas.openxmlformats.org/officeDocument/2006/relationships/hyperlink" Target="https://www.bea.gov/sites/default/files/2020-12/spi1220.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1083384"/>
            <a:ext cx="9144000" cy="883256"/>
          </a:xfrm>
        </p:spPr>
        <p:txBody>
          <a:bodyPr>
            <a:noAutofit/>
          </a:bodyPr>
          <a:lstStyle/>
          <a:p>
            <a:r>
              <a:rPr lang="en-US" sz="5300" dirty="0"/>
              <a:t>Annual Economic Forecast Breakfast</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167161" y="1904188"/>
            <a:ext cx="9144000" cy="445855"/>
          </a:xfrm>
        </p:spPr>
        <p:txBody>
          <a:bodyPr/>
          <a:lstStyle/>
          <a:p>
            <a:r>
              <a:rPr lang="en-US" dirty="0">
                <a:solidFill>
                  <a:schemeClr val="accent1">
                    <a:lumMod val="75000"/>
                  </a:schemeClr>
                </a:solidFill>
              </a:rPr>
              <a:t>Whatcom Business Alliance</a:t>
            </a:r>
          </a:p>
          <a:p>
            <a:endParaRPr lang="en-US" dirty="0"/>
          </a:p>
        </p:txBody>
      </p:sp>
      <p:sp>
        <p:nvSpPr>
          <p:cNvPr id="11" name="TextBox 10">
            <a:extLst>
              <a:ext uri="{FF2B5EF4-FFF2-40B4-BE49-F238E27FC236}">
                <a16:creationId xmlns:a16="http://schemas.microsoft.com/office/drawing/2014/main" id="{BF1D8376-36A9-4E7C-A6A7-FCF762DD84F3}"/>
              </a:ext>
            </a:extLst>
          </p:cNvPr>
          <p:cNvSpPr txBox="1"/>
          <p:nvPr/>
        </p:nvSpPr>
        <p:spPr>
          <a:xfrm>
            <a:off x="4493941" y="2350043"/>
            <a:ext cx="2297151" cy="646331"/>
          </a:xfrm>
          <a:prstGeom prst="rect">
            <a:avLst/>
          </a:prstGeom>
          <a:noFill/>
        </p:spPr>
        <p:txBody>
          <a:bodyPr wrap="square" rtlCol="0">
            <a:spAutoFit/>
          </a:bodyPr>
          <a:lstStyle/>
          <a:p>
            <a:pPr algn="ctr"/>
            <a:r>
              <a:rPr lang="en-US" dirty="0"/>
              <a:t>Dann Mead Smith</a:t>
            </a:r>
          </a:p>
          <a:p>
            <a:pPr algn="ctr"/>
            <a:r>
              <a:rPr lang="en-US" dirty="0"/>
              <a:t>February 25, 2020</a:t>
            </a:r>
          </a:p>
        </p:txBody>
      </p:sp>
      <p:pic>
        <p:nvPicPr>
          <p:cNvPr id="13" name="Picture 12" descr="A picture containing food&#10;&#10;Description automatically generated">
            <a:extLst>
              <a:ext uri="{FF2B5EF4-FFF2-40B4-BE49-F238E27FC236}">
                <a16:creationId xmlns:a16="http://schemas.microsoft.com/office/drawing/2014/main" id="{624B5D8A-2E9D-44EB-8D2F-30DB7CDD9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634" y="4646437"/>
            <a:ext cx="4003288" cy="1518047"/>
          </a:xfrm>
          <a:prstGeom prst="rect">
            <a:avLst/>
          </a:prstGeom>
        </p:spPr>
      </p:pic>
      <p:sp>
        <p:nvSpPr>
          <p:cNvPr id="3" name="Slide Number Placeholder 2">
            <a:extLst>
              <a:ext uri="{FF2B5EF4-FFF2-40B4-BE49-F238E27FC236}">
                <a16:creationId xmlns:a16="http://schemas.microsoft.com/office/drawing/2014/main" id="{23DD48BA-8325-4CF7-B2F7-DC581AC1877E}"/>
              </a:ext>
            </a:extLst>
          </p:cNvPr>
          <p:cNvSpPr>
            <a:spLocks noGrp="1"/>
          </p:cNvSpPr>
          <p:nvPr>
            <p:ph type="sldNum" sz="quarter" idx="12"/>
          </p:nvPr>
        </p:nvSpPr>
        <p:spPr/>
        <p:txBody>
          <a:bodyPr/>
          <a:lstStyle/>
          <a:p>
            <a:fld id="{4E514D2E-E366-44B2-8DB2-9221397E5F15}" type="slidenum">
              <a:rPr lang="en-US" smtClean="0"/>
              <a:t>1</a:t>
            </a:fld>
            <a:endParaRPr lang="en-US"/>
          </a:p>
        </p:txBody>
      </p:sp>
    </p:spTree>
    <p:extLst>
      <p:ext uri="{BB962C8B-B14F-4D97-AF65-F5344CB8AC3E}">
        <p14:creationId xmlns:p14="http://schemas.microsoft.com/office/powerpoint/2010/main" val="305260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9">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2BC01CF-B824-DE41-8AA5-1805FB8359EC}"/>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A760AC-155A-2A44-BA69-E99AB4AFA0AE}"/>
              </a:ext>
            </a:extLst>
          </p:cNvPr>
          <p:cNvSpPr>
            <a:spLocks noGrp="1"/>
          </p:cNvSpPr>
          <p:nvPr>
            <p:ph type="title"/>
          </p:nvPr>
        </p:nvSpPr>
        <p:spPr>
          <a:xfrm>
            <a:off x="838200" y="365125"/>
            <a:ext cx="10515600" cy="1306443"/>
          </a:xfrm>
        </p:spPr>
        <p:txBody>
          <a:bodyPr vert="horz" lIns="91440" tIns="45720" rIns="91440" bIns="45720" rtlCol="0">
            <a:normAutofit/>
          </a:bodyPr>
          <a:lstStyle/>
          <a:p>
            <a:pPr>
              <a:spcAft>
                <a:spcPts val="600"/>
              </a:spcAft>
            </a:pPr>
            <a:r>
              <a:rPr lang="en-US" sz="4000" u="sng" kern="1200" dirty="0">
                <a:latin typeface="+mj-lt"/>
                <a:ea typeface="+mj-ea"/>
                <a:cs typeface="+mj-cs"/>
              </a:rPr>
              <a:t>WA Trade</a:t>
            </a:r>
            <a:r>
              <a:rPr lang="en-US" sz="4000" kern="1200" baseline="30000" dirty="0">
                <a:latin typeface="+mj-lt"/>
                <a:ea typeface="+mj-ea"/>
                <a:cs typeface="+mj-cs"/>
              </a:rPr>
              <a:t>12</a:t>
            </a:r>
            <a:endParaRPr lang="en-US" sz="4000" kern="1200" dirty="0">
              <a:latin typeface="+mj-lt"/>
              <a:ea typeface="+mj-ea"/>
              <a:cs typeface="+mj-cs"/>
            </a:endParaRPr>
          </a:p>
        </p:txBody>
      </p:sp>
      <p:sp>
        <p:nvSpPr>
          <p:cNvPr id="5" name="Content Placeholder 4">
            <a:extLst>
              <a:ext uri="{FF2B5EF4-FFF2-40B4-BE49-F238E27FC236}">
                <a16:creationId xmlns:a16="http://schemas.microsoft.com/office/drawing/2014/main" id="{42281685-50E9-A241-8288-77156D526D2F}"/>
              </a:ext>
            </a:extLst>
          </p:cNvPr>
          <p:cNvSpPr>
            <a:spLocks noGrp="1"/>
          </p:cNvSpPr>
          <p:nvPr>
            <p:ph idx="1"/>
          </p:nvPr>
        </p:nvSpPr>
        <p:spPr>
          <a:xfrm>
            <a:off x="838200" y="4932218"/>
            <a:ext cx="2704790" cy="1117600"/>
          </a:xfrm>
        </p:spPr>
        <p:txBody>
          <a:bodyPr vert="horz" lIns="91440" tIns="45720" rIns="91440" bIns="45720" rtlCol="0">
            <a:normAutofit fontScale="70000" lnSpcReduction="20000"/>
          </a:bodyPr>
          <a:lstStyle/>
          <a:p>
            <a:pPr marL="0" indent="0">
              <a:buNone/>
            </a:pPr>
            <a:r>
              <a:rPr lang="en-US" sz="2000" baseline="30000" dirty="0"/>
              <a:t>12 </a:t>
            </a:r>
            <a:r>
              <a:rPr lang="en-US" sz="2000" dirty="0"/>
              <a:t>Washington State Economic and Revenue Forecast Council (Sept. 3, 2020). </a:t>
            </a:r>
            <a:r>
              <a:rPr lang="en-US" sz="2000" i="1" dirty="0"/>
              <a:t>Economic Review. </a:t>
            </a:r>
            <a:r>
              <a:rPr lang="en-US" sz="2000" dirty="0"/>
              <a:t>https://erfc.wa.gov/sites/default/files/public/documents/forecasts/ec20200903.pdf</a:t>
            </a:r>
          </a:p>
        </p:txBody>
      </p:sp>
      <p:pic>
        <p:nvPicPr>
          <p:cNvPr id="8" name="Picture 7" descr="Chart, waterfall chart&#10;&#10;Description automatically generated">
            <a:extLst>
              <a:ext uri="{FF2B5EF4-FFF2-40B4-BE49-F238E27FC236}">
                <a16:creationId xmlns:a16="http://schemas.microsoft.com/office/drawing/2014/main" id="{7B75967B-D33D-43F4-A8F0-080389F767AB}"/>
              </a:ext>
            </a:extLst>
          </p:cNvPr>
          <p:cNvPicPr>
            <a:picLocks noChangeAspect="1"/>
          </p:cNvPicPr>
          <p:nvPr/>
        </p:nvPicPr>
        <p:blipFill rotWithShape="1">
          <a:blip r:embed="rId3"/>
          <a:srcRect r="2" b="8959"/>
          <a:stretch/>
        </p:blipFill>
        <p:spPr>
          <a:xfrm>
            <a:off x="3714022" y="728910"/>
            <a:ext cx="7886916" cy="5400177"/>
          </a:xfrm>
          <a:prstGeom prst="rect">
            <a:avLst/>
          </a:prstGeom>
        </p:spPr>
      </p:pic>
      <p:sp>
        <p:nvSpPr>
          <p:cNvPr id="3" name="Slide Number Placeholder 2">
            <a:extLst>
              <a:ext uri="{FF2B5EF4-FFF2-40B4-BE49-F238E27FC236}">
                <a16:creationId xmlns:a16="http://schemas.microsoft.com/office/drawing/2014/main" id="{851A0BB4-40C0-43C1-AF0B-F08A3C0F1014}"/>
              </a:ext>
            </a:extLst>
          </p:cNvPr>
          <p:cNvSpPr>
            <a:spLocks noGrp="1"/>
          </p:cNvSpPr>
          <p:nvPr>
            <p:ph type="sldNum" sz="quarter" idx="12"/>
          </p:nvPr>
        </p:nvSpPr>
        <p:spPr/>
        <p:txBody>
          <a:bodyPr/>
          <a:lstStyle/>
          <a:p>
            <a:fld id="{4E514D2E-E366-44B2-8DB2-9221397E5F15}" type="slidenum">
              <a:rPr lang="en-US" smtClean="0"/>
              <a:t>10</a:t>
            </a:fld>
            <a:endParaRPr lang="en-US"/>
          </a:p>
        </p:txBody>
      </p:sp>
    </p:spTree>
    <p:extLst>
      <p:ext uri="{BB962C8B-B14F-4D97-AF65-F5344CB8AC3E}">
        <p14:creationId xmlns:p14="http://schemas.microsoft.com/office/powerpoint/2010/main" val="5177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1014762"/>
            <a:ext cx="9144000" cy="889426"/>
          </a:xfrm>
        </p:spPr>
        <p:txBody>
          <a:bodyPr>
            <a:noAutofit/>
          </a:bodyPr>
          <a:lstStyle/>
          <a:p>
            <a:r>
              <a:rPr lang="en-US" sz="4400" dirty="0"/>
              <a:t>Recession Indicator</a:t>
            </a:r>
          </a:p>
        </p:txBody>
      </p:sp>
      <p:sp>
        <p:nvSpPr>
          <p:cNvPr id="2" name="TextBox 1">
            <a:extLst>
              <a:ext uri="{FF2B5EF4-FFF2-40B4-BE49-F238E27FC236}">
                <a16:creationId xmlns:a16="http://schemas.microsoft.com/office/drawing/2014/main" id="{6F0414FB-5078-4F29-A610-E390874D0BAB}"/>
              </a:ext>
            </a:extLst>
          </p:cNvPr>
          <p:cNvSpPr txBox="1"/>
          <p:nvPr/>
        </p:nvSpPr>
        <p:spPr>
          <a:xfrm>
            <a:off x="1321587" y="1556843"/>
            <a:ext cx="9232776" cy="4697696"/>
          </a:xfrm>
          <a:prstGeom prst="rect">
            <a:avLst/>
          </a:prstGeom>
          <a:noFill/>
        </p:spPr>
        <p:txBody>
          <a:bodyPr wrap="square" rtlCol="0">
            <a:spAutoFit/>
          </a:bodyPr>
          <a:lstStyle/>
          <a:p>
            <a:endParaRPr lang="en-US" sz="2000" dirty="0">
              <a:solidFill>
                <a:schemeClr val="accent1"/>
              </a:solidFill>
            </a:endParaRPr>
          </a:p>
          <a:p>
            <a:pPr marL="228600" indent="-228600" defTabSz="914400">
              <a:lnSpc>
                <a:spcPct val="90000"/>
              </a:lnSpc>
              <a:spcBef>
                <a:spcPts val="1000"/>
              </a:spcBef>
              <a:buFont typeface="Arial" panose="020B0604020202020204" pitchFamily="34" charset="0"/>
              <a:buChar char="•"/>
            </a:pPr>
            <a:r>
              <a:rPr lang="en-US" sz="2400" dirty="0"/>
              <a:t>The number of workers in WA receiving layoff notices in 2020 was the highest since 2009.</a:t>
            </a:r>
          </a:p>
          <a:p>
            <a:pPr marL="228600" indent="-228600" defTabSz="914400">
              <a:lnSpc>
                <a:spcPct val="90000"/>
              </a:lnSpc>
              <a:spcBef>
                <a:spcPts val="1000"/>
              </a:spcBef>
              <a:buFont typeface="Arial" panose="020B0604020202020204" pitchFamily="34" charset="0"/>
              <a:buChar char="•"/>
            </a:pPr>
            <a:r>
              <a:rPr lang="en-US" sz="2400" dirty="0"/>
              <a:t>There is a heightened risk of downturn in construction in WA.</a:t>
            </a:r>
          </a:p>
          <a:p>
            <a:pPr marL="228600" indent="-228600" defTabSz="914400">
              <a:lnSpc>
                <a:spcPct val="90000"/>
              </a:lnSpc>
              <a:spcBef>
                <a:spcPts val="1000"/>
              </a:spcBef>
              <a:buFont typeface="Arial" panose="020B0604020202020204" pitchFamily="34" charset="0"/>
              <a:buChar char="•"/>
            </a:pPr>
            <a:r>
              <a:rPr lang="en-US" sz="2400" dirty="0"/>
              <a:t>WA year-over-year exports decreased 43% in the second quarter 2020.</a:t>
            </a:r>
            <a:r>
              <a:rPr lang="en-US" sz="2400" baseline="30000" dirty="0"/>
              <a:t>7</a:t>
            </a:r>
            <a:endParaRPr lang="en-US" sz="2400" dirty="0"/>
          </a:p>
          <a:p>
            <a:pPr marL="228600" indent="-228600" defTabSz="914400">
              <a:lnSpc>
                <a:spcPct val="90000"/>
              </a:lnSpc>
              <a:spcBef>
                <a:spcPts val="1000"/>
              </a:spcBef>
              <a:buFont typeface="Arial" panose="020B0604020202020204" pitchFamily="34" charset="0"/>
              <a:buChar char="•"/>
            </a:pPr>
            <a:r>
              <a:rPr lang="en-US" sz="2400" dirty="0"/>
              <a:t>Threats to economic expansion include concerns about international trade and fiscal policy, geopolitical risks and maturing expansion.</a:t>
            </a:r>
          </a:p>
          <a:p>
            <a:pPr marL="228600" indent="-228600" defTabSz="914400">
              <a:lnSpc>
                <a:spcPct val="90000"/>
              </a:lnSpc>
              <a:spcBef>
                <a:spcPts val="1000"/>
              </a:spcBef>
              <a:buFont typeface="Arial" panose="020B0604020202020204" pitchFamily="34" charset="0"/>
              <a:buChar char="•"/>
            </a:pPr>
            <a:r>
              <a:rPr lang="en-US" sz="2400" dirty="0"/>
              <a:t>Estimate is that we will not be back to pre-Pandemic economic activity until 4th Qtr. 2021 (per business travel, office space demand, retail and small businesses returning, surviving). What has remained strong though is residential real estate</a:t>
            </a:r>
          </a:p>
        </p:txBody>
      </p:sp>
      <p:sp>
        <p:nvSpPr>
          <p:cNvPr id="4" name="Slide Number Placeholder 3">
            <a:extLst>
              <a:ext uri="{FF2B5EF4-FFF2-40B4-BE49-F238E27FC236}">
                <a16:creationId xmlns:a16="http://schemas.microsoft.com/office/drawing/2014/main" id="{5721D614-6F48-4817-81FD-F0FCB2E45CF5}"/>
              </a:ext>
            </a:extLst>
          </p:cNvPr>
          <p:cNvSpPr>
            <a:spLocks noGrp="1"/>
          </p:cNvSpPr>
          <p:nvPr>
            <p:ph type="sldNum" sz="quarter" idx="12"/>
          </p:nvPr>
        </p:nvSpPr>
        <p:spPr/>
        <p:txBody>
          <a:bodyPr/>
          <a:lstStyle/>
          <a:p>
            <a:fld id="{4E514D2E-E366-44B2-8DB2-9221397E5F15}" type="slidenum">
              <a:rPr lang="en-US" smtClean="0"/>
              <a:t>11</a:t>
            </a:fld>
            <a:endParaRPr lang="en-US"/>
          </a:p>
        </p:txBody>
      </p:sp>
    </p:spTree>
    <p:extLst>
      <p:ext uri="{BB962C8B-B14F-4D97-AF65-F5344CB8AC3E}">
        <p14:creationId xmlns:p14="http://schemas.microsoft.com/office/powerpoint/2010/main" val="44101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41034" y="544246"/>
            <a:ext cx="9144000" cy="889426"/>
          </a:xfrm>
        </p:spPr>
        <p:txBody>
          <a:bodyPr>
            <a:normAutofit/>
          </a:bodyPr>
          <a:lstStyle/>
          <a:p>
            <a:r>
              <a:rPr lang="en-US" sz="4400" dirty="0"/>
              <a:t>Whatcom County Employment</a:t>
            </a:r>
          </a:p>
        </p:txBody>
      </p:sp>
      <p:sp>
        <p:nvSpPr>
          <p:cNvPr id="4" name="TextBox 3">
            <a:extLst>
              <a:ext uri="{FF2B5EF4-FFF2-40B4-BE49-F238E27FC236}">
                <a16:creationId xmlns:a16="http://schemas.microsoft.com/office/drawing/2014/main" id="{A45694E3-B66A-4680-A73A-134DA66701BB}"/>
              </a:ext>
            </a:extLst>
          </p:cNvPr>
          <p:cNvSpPr txBox="1"/>
          <p:nvPr/>
        </p:nvSpPr>
        <p:spPr>
          <a:xfrm>
            <a:off x="822930" y="1890872"/>
            <a:ext cx="10546138" cy="2862322"/>
          </a:xfrm>
          <a:prstGeom prst="rect">
            <a:avLst/>
          </a:prstGeom>
          <a:noFill/>
        </p:spPr>
        <p:txBody>
          <a:bodyPr wrap="square" rtlCol="0">
            <a:spAutoFit/>
          </a:bodyPr>
          <a:lstStyle/>
          <a:p>
            <a:pPr marL="342900" lvl="0" indent="-342900">
              <a:buFont typeface="Arial" panose="020B0604020202020204" pitchFamily="34" charset="0"/>
              <a:buChar char="•"/>
            </a:pPr>
            <a:r>
              <a:rPr lang="en-US" sz="2000" dirty="0">
                <a:solidFill>
                  <a:schemeClr val="accent1"/>
                </a:solidFill>
              </a:rPr>
              <a:t>Unemployment rate in Bellingham/Whatcom County: </a:t>
            </a:r>
            <a:r>
              <a:rPr lang="en-US" sz="2000" u="sng" dirty="0">
                <a:solidFill>
                  <a:schemeClr val="accent1"/>
                </a:solidFill>
              </a:rPr>
              <a:t>7.2</a:t>
            </a:r>
            <a:r>
              <a:rPr lang="en-US" sz="2000" u="sng" dirty="0">
                <a:solidFill>
                  <a:schemeClr val="accent1"/>
                </a:solidFill>
                <a:hlinkClick r:id="rId4">
                  <a:extLst>
                    <a:ext uri="{A12FA001-AC4F-418D-AE19-62706E023703}">
                      <ahyp:hlinkClr xmlns:ahyp="http://schemas.microsoft.com/office/drawing/2018/hyperlinkcolor" val="tx"/>
                    </a:ext>
                  </a:extLst>
                </a:hlinkClick>
              </a:rPr>
              <a:t>%</a:t>
            </a:r>
            <a:r>
              <a:rPr lang="en-US" sz="2000" dirty="0">
                <a:solidFill>
                  <a:schemeClr val="accent1"/>
                </a:solidFill>
              </a:rPr>
              <a:t> (as of December 2020).</a:t>
            </a:r>
            <a:r>
              <a:rPr lang="en-US" sz="2000" baseline="30000" dirty="0">
                <a:solidFill>
                  <a:schemeClr val="accent1"/>
                </a:solidFill>
              </a:rPr>
              <a:t>13, 14</a:t>
            </a:r>
            <a:endParaRPr lang="en-US" sz="2000" dirty="0">
              <a:solidFill>
                <a:schemeClr val="accent1"/>
              </a:solidFill>
            </a:endParaRPr>
          </a:p>
          <a:p>
            <a:pPr marL="742950" lvl="1" indent="-285750">
              <a:buFont typeface="Arial" panose="020B0604020202020204" pitchFamily="34" charset="0"/>
              <a:buChar char="•"/>
            </a:pPr>
            <a:r>
              <a:rPr lang="en-US" sz="2000" dirty="0">
                <a:solidFill>
                  <a:schemeClr val="accent1"/>
                </a:solidFill>
              </a:rPr>
              <a:t>As compared to Washington State </a:t>
            </a:r>
            <a:r>
              <a:rPr lang="en-US" sz="2000" u="sng" dirty="0">
                <a:solidFill>
                  <a:schemeClr val="accent1"/>
                </a:solidFill>
              </a:rPr>
              <a:t>7.1</a:t>
            </a:r>
            <a:r>
              <a:rPr lang="en-US" sz="2000" u="sng" dirty="0">
                <a:solidFill>
                  <a:schemeClr val="accent1"/>
                </a:solidFill>
                <a:hlinkClick r:id="rId5">
                  <a:extLst>
                    <a:ext uri="{A12FA001-AC4F-418D-AE19-62706E023703}">
                      <ahyp:hlinkClr xmlns:ahyp="http://schemas.microsoft.com/office/drawing/2018/hyperlinkcolor" val="tx"/>
                    </a:ext>
                  </a:extLst>
                </a:hlinkClick>
              </a:rPr>
              <a:t>%</a:t>
            </a:r>
            <a:r>
              <a:rPr lang="en-US" sz="2000" dirty="0">
                <a:solidFill>
                  <a:schemeClr val="accent1"/>
                </a:solidFill>
              </a:rPr>
              <a:t>.</a:t>
            </a:r>
            <a:r>
              <a:rPr lang="en-US" sz="2000" baseline="30000" dirty="0">
                <a:solidFill>
                  <a:schemeClr val="accent1"/>
                </a:solidFill>
              </a:rPr>
              <a:t>8</a:t>
            </a:r>
          </a:p>
          <a:p>
            <a:pPr marL="742950" lvl="1" indent="-285750">
              <a:buFont typeface="Arial" panose="020B0604020202020204" pitchFamily="34" charset="0"/>
              <a:buChar char="•"/>
            </a:pPr>
            <a:r>
              <a:rPr lang="en-US" sz="2000" dirty="0">
                <a:solidFill>
                  <a:schemeClr val="accent1"/>
                </a:solidFill>
              </a:rPr>
              <a:t>Unemployment rate December 2019 in Bellingham and Whatcom County: </a:t>
            </a:r>
            <a:r>
              <a:rPr lang="en-US" sz="2000" u="sng" dirty="0">
                <a:solidFill>
                  <a:schemeClr val="accent1"/>
                </a:solidFill>
              </a:rPr>
              <a:t>4.7%.</a:t>
            </a:r>
            <a:r>
              <a:rPr lang="en-US" sz="2000" baseline="30000" dirty="0">
                <a:solidFill>
                  <a:schemeClr val="accent1"/>
                </a:solidFill>
              </a:rPr>
              <a:t>13, 14</a:t>
            </a:r>
            <a:endParaRPr lang="en-US" sz="2000" dirty="0">
              <a:solidFill>
                <a:schemeClr val="accent1"/>
              </a:solidFill>
            </a:endParaRPr>
          </a:p>
          <a:p>
            <a:pPr marL="800100" lvl="1" indent="-342900">
              <a:buFont typeface="Arial" panose="020B0604020202020204" pitchFamily="34" charset="0"/>
              <a:buChar char="•"/>
            </a:pPr>
            <a:r>
              <a:rPr lang="en-US" sz="2000" dirty="0">
                <a:solidFill>
                  <a:schemeClr val="accent1"/>
                </a:solidFill>
              </a:rPr>
              <a:t>Since 1990 the unemployment rate of Bellingham peaked at </a:t>
            </a:r>
            <a:r>
              <a:rPr lang="en-US" sz="2000" u="sng" dirty="0">
                <a:solidFill>
                  <a:schemeClr val="accent1"/>
                </a:solidFill>
                <a:hlinkClick r:id="rId4">
                  <a:extLst>
                    <a:ext uri="{A12FA001-AC4F-418D-AE19-62706E023703}">
                      <ahyp:hlinkClr xmlns:ahyp="http://schemas.microsoft.com/office/drawing/2018/hyperlinkcolor" val="tx"/>
                    </a:ext>
                  </a:extLst>
                </a:hlinkClick>
              </a:rPr>
              <a:t>11.1%</a:t>
            </a:r>
            <a:r>
              <a:rPr lang="en-US" sz="2000" dirty="0">
                <a:solidFill>
                  <a:schemeClr val="accent1"/>
                </a:solidFill>
              </a:rPr>
              <a:t> in February 2010.</a:t>
            </a:r>
            <a:r>
              <a:rPr lang="en-US" sz="2000" baseline="30000" dirty="0">
                <a:solidFill>
                  <a:schemeClr val="accent1"/>
                </a:solidFill>
              </a:rPr>
              <a:t>14</a:t>
            </a:r>
          </a:p>
          <a:p>
            <a:pPr marL="342900" indent="-342900">
              <a:buFont typeface="Arial" panose="020B0604020202020204" pitchFamily="34" charset="0"/>
              <a:buChar char="•"/>
            </a:pPr>
            <a:r>
              <a:rPr lang="en-US" sz="2000" dirty="0">
                <a:solidFill>
                  <a:schemeClr val="accent1"/>
                </a:solidFill>
              </a:rPr>
              <a:t>Whatcom County has about 100,000 non-farm jobs.</a:t>
            </a:r>
            <a:endParaRPr lang="en-US" sz="2000" baseline="30000" dirty="0">
              <a:solidFill>
                <a:schemeClr val="accent1"/>
              </a:solidFill>
            </a:endParaRPr>
          </a:p>
          <a:p>
            <a:pPr marL="342900" indent="-342900">
              <a:buFont typeface="Arial" panose="020B0604020202020204" pitchFamily="34" charset="0"/>
              <a:buChar char="•"/>
            </a:pPr>
            <a:r>
              <a:rPr lang="en-US" sz="2000" dirty="0">
                <a:solidFill>
                  <a:schemeClr val="accent1"/>
                </a:solidFill>
              </a:rPr>
              <a:t>Whatcom County lost 13,200 jobs from February to April, of which 9,100 were recovered by September.</a:t>
            </a:r>
            <a:r>
              <a:rPr lang="en-US" sz="2000" baseline="30000" dirty="0">
                <a:solidFill>
                  <a:schemeClr val="accent1"/>
                </a:solidFill>
              </a:rPr>
              <a:t>15</a:t>
            </a:r>
            <a:endParaRPr lang="en-US" sz="2000" dirty="0">
              <a:solidFill>
                <a:schemeClr val="accent1"/>
              </a:solidFill>
            </a:endParaRPr>
          </a:p>
          <a:p>
            <a:pPr marL="800100" lvl="1" indent="-342900">
              <a:buFont typeface="Arial" panose="020B0604020202020204" pitchFamily="34" charset="0"/>
              <a:buChar char="•"/>
            </a:pPr>
            <a:r>
              <a:rPr lang="en-US" sz="2000" dirty="0">
                <a:solidFill>
                  <a:schemeClr val="accent1"/>
                </a:solidFill>
              </a:rPr>
              <a:t>Bellingham in top 20 metro areas forecasting highest percentage of job losses.</a:t>
            </a:r>
            <a:r>
              <a:rPr lang="en-US" sz="2000" baseline="30000" dirty="0">
                <a:solidFill>
                  <a:schemeClr val="accent1"/>
                </a:solidFill>
              </a:rPr>
              <a:t>16</a:t>
            </a:r>
            <a:endParaRPr lang="en-US" sz="2000" dirty="0">
              <a:solidFill>
                <a:schemeClr val="accent1"/>
              </a:solidFill>
            </a:endParaRPr>
          </a:p>
          <a:p>
            <a:pPr marL="800100" lvl="1" indent="-342900">
              <a:buFont typeface="Arial" panose="020B0604020202020204" pitchFamily="34" charset="0"/>
              <a:buChar char="•"/>
            </a:pPr>
            <a:r>
              <a:rPr lang="en-US" sz="2000" dirty="0">
                <a:solidFill>
                  <a:schemeClr val="accent1"/>
                </a:solidFill>
              </a:rPr>
              <a:t>If current restrictions remain, job loss could be around 6,000. </a:t>
            </a:r>
          </a:p>
        </p:txBody>
      </p:sp>
      <p:sp>
        <p:nvSpPr>
          <p:cNvPr id="2" name="TextBox 1">
            <a:extLst>
              <a:ext uri="{FF2B5EF4-FFF2-40B4-BE49-F238E27FC236}">
                <a16:creationId xmlns:a16="http://schemas.microsoft.com/office/drawing/2014/main" id="{4255BEBA-1862-4D4C-8A24-4F69A9F25C2A}"/>
              </a:ext>
            </a:extLst>
          </p:cNvPr>
          <p:cNvSpPr txBox="1"/>
          <p:nvPr/>
        </p:nvSpPr>
        <p:spPr>
          <a:xfrm>
            <a:off x="1112462" y="5210394"/>
            <a:ext cx="9601144" cy="1261884"/>
          </a:xfrm>
          <a:prstGeom prst="rect">
            <a:avLst/>
          </a:prstGeom>
          <a:noFill/>
        </p:spPr>
        <p:txBody>
          <a:bodyPr wrap="square" rtlCol="0">
            <a:spAutoFit/>
          </a:bodyPr>
          <a:lstStyle/>
          <a:p>
            <a:r>
              <a:rPr lang="en-US" sz="1200" baseline="30000" dirty="0"/>
              <a:t>13 </a:t>
            </a:r>
            <a:r>
              <a:rPr lang="en-US" sz="1200" dirty="0"/>
              <a:t>US Bureau of Labor Statistics, </a:t>
            </a:r>
            <a:r>
              <a:rPr lang="en-US" sz="1200" i="1" dirty="0"/>
              <a:t>Bellingham, WA. </a:t>
            </a:r>
            <a:r>
              <a:rPr lang="en-US" sz="1200" dirty="0">
                <a:hlinkClick r:id="rId6"/>
              </a:rPr>
              <a:t>https://www.bls.gov/eag/eag.wa_bellingham_msa.htm</a:t>
            </a:r>
            <a:endParaRPr lang="en-US" sz="1200" dirty="0"/>
          </a:p>
          <a:p>
            <a:r>
              <a:rPr lang="en-US" sz="1200" baseline="30000" dirty="0"/>
              <a:t>14 </a:t>
            </a:r>
            <a:r>
              <a:rPr lang="en-US" sz="1200" dirty="0"/>
              <a:t>Federal Reserve Bank of St. Louis Economic Research, </a:t>
            </a:r>
            <a:r>
              <a:rPr lang="en-US" sz="1200" i="1" dirty="0"/>
              <a:t>Unemployment Rate in Whatcom County, WA. </a:t>
            </a:r>
            <a:r>
              <a:rPr lang="en-US" sz="1200" dirty="0">
                <a:hlinkClick r:id="rId7"/>
              </a:rPr>
              <a:t>https://fred.stlouisfed.org/series/WAWHAT5URN</a:t>
            </a:r>
            <a:endParaRPr lang="en-US" sz="1200" dirty="0"/>
          </a:p>
          <a:p>
            <a:r>
              <a:rPr lang="en-US" sz="1200" baseline="30000" dirty="0"/>
              <a:t>15 </a:t>
            </a:r>
            <a:r>
              <a:rPr lang="en-US" sz="1200" dirty="0"/>
              <a:t>Vance-Sherman, A.</a:t>
            </a:r>
          </a:p>
          <a:p>
            <a:r>
              <a:rPr lang="en-US" sz="1200" baseline="30000" dirty="0"/>
              <a:t>16 </a:t>
            </a:r>
            <a:r>
              <a:rPr lang="en-US" sz="1200" dirty="0" err="1"/>
              <a:t>Pardue</a:t>
            </a:r>
            <a:r>
              <a:rPr lang="en-US" sz="1200" dirty="0"/>
              <a:t>, L. Gusto. </a:t>
            </a:r>
            <a:r>
              <a:rPr lang="en-US" sz="1200" i="1" dirty="0"/>
              <a:t>Impact Winter: Analyzing the Potential Effects of Cold Weather in the Quarantine Economy.</a:t>
            </a:r>
            <a:r>
              <a:rPr lang="en-US" sz="1200" dirty="0"/>
              <a:t> https://gusto.com/company-news/gusto-winter-2020-jobs-report</a:t>
            </a:r>
          </a:p>
          <a:p>
            <a:endParaRPr lang="en-US" sz="1200" baseline="30000" dirty="0"/>
          </a:p>
          <a:p>
            <a:endParaRPr lang="en-US" sz="1200" baseline="30000" dirty="0"/>
          </a:p>
        </p:txBody>
      </p:sp>
      <p:sp>
        <p:nvSpPr>
          <p:cNvPr id="5" name="Slide Number Placeholder 4">
            <a:extLst>
              <a:ext uri="{FF2B5EF4-FFF2-40B4-BE49-F238E27FC236}">
                <a16:creationId xmlns:a16="http://schemas.microsoft.com/office/drawing/2014/main" id="{DBDFD2D3-A567-4976-926E-D54EE9C89ABE}"/>
              </a:ext>
            </a:extLst>
          </p:cNvPr>
          <p:cNvSpPr>
            <a:spLocks noGrp="1"/>
          </p:cNvSpPr>
          <p:nvPr>
            <p:ph type="sldNum" sz="quarter" idx="12"/>
          </p:nvPr>
        </p:nvSpPr>
        <p:spPr/>
        <p:txBody>
          <a:bodyPr/>
          <a:lstStyle/>
          <a:p>
            <a:fld id="{4E514D2E-E366-44B2-8DB2-9221397E5F15}" type="slidenum">
              <a:rPr lang="en-US" smtClean="0"/>
              <a:t>12</a:t>
            </a:fld>
            <a:endParaRPr lang="en-US"/>
          </a:p>
        </p:txBody>
      </p:sp>
    </p:spTree>
    <p:extLst>
      <p:ext uri="{BB962C8B-B14F-4D97-AF65-F5344CB8AC3E}">
        <p14:creationId xmlns:p14="http://schemas.microsoft.com/office/powerpoint/2010/main" val="380488649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11239" y="274481"/>
            <a:ext cx="11369517" cy="6309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49911" y="291304"/>
            <a:ext cx="9144000" cy="889426"/>
          </a:xfrm>
        </p:spPr>
        <p:txBody>
          <a:bodyPr>
            <a:normAutofit/>
          </a:bodyPr>
          <a:lstStyle/>
          <a:p>
            <a:r>
              <a:rPr lang="en-US" sz="4400" dirty="0"/>
              <a:t>Whatcom County Employment</a:t>
            </a:r>
          </a:p>
        </p:txBody>
      </p:sp>
      <p:sp>
        <p:nvSpPr>
          <p:cNvPr id="4" name="TextBox 3">
            <a:extLst>
              <a:ext uri="{FF2B5EF4-FFF2-40B4-BE49-F238E27FC236}">
                <a16:creationId xmlns:a16="http://schemas.microsoft.com/office/drawing/2014/main" id="{A45694E3-B66A-4680-A73A-134DA66701BB}"/>
              </a:ext>
            </a:extLst>
          </p:cNvPr>
          <p:cNvSpPr txBox="1"/>
          <p:nvPr/>
        </p:nvSpPr>
        <p:spPr>
          <a:xfrm>
            <a:off x="682003" y="1022523"/>
            <a:ext cx="10827987" cy="3046988"/>
          </a:xfrm>
          <a:prstGeom prst="rect">
            <a:avLst/>
          </a:prstGeom>
          <a:noFill/>
        </p:spPr>
        <p:txBody>
          <a:bodyPr wrap="square" rtlCol="0">
            <a:spAutoFit/>
          </a:bodyPr>
          <a:lstStyle/>
          <a:p>
            <a:pPr lvl="0"/>
            <a:endParaRPr lang="en-US" sz="2400" u="sng" dirty="0">
              <a:solidFill>
                <a:schemeClr val="accent1"/>
              </a:solidFill>
            </a:endParaRPr>
          </a:p>
          <a:p>
            <a:pPr marL="342900" lvl="0" indent="-342900">
              <a:buFont typeface="Arial" panose="020B0604020202020204" pitchFamily="34" charset="0"/>
              <a:buChar char="•"/>
            </a:pPr>
            <a:r>
              <a:rPr lang="en-US" sz="2400" dirty="0">
                <a:solidFill>
                  <a:schemeClr val="accent1"/>
                </a:solidFill>
              </a:rPr>
              <a:t>Largest contributors to GDP in Whatcom County include manufacturing (especially nondurable goods), retail trade, real estate and government.</a:t>
            </a:r>
            <a:r>
              <a:rPr lang="en-US" sz="2400" baseline="30000" dirty="0">
                <a:solidFill>
                  <a:schemeClr val="accent1"/>
                </a:solidFill>
              </a:rPr>
              <a:t>17</a:t>
            </a:r>
            <a:endParaRPr lang="en-US" sz="2400" dirty="0">
              <a:solidFill>
                <a:schemeClr val="accent1"/>
              </a:solidFill>
            </a:endParaRPr>
          </a:p>
          <a:p>
            <a:pPr marL="342900" lvl="0" indent="-342900">
              <a:buFont typeface="Arial" panose="020B0604020202020204" pitchFamily="34" charset="0"/>
              <a:buChar char="•"/>
            </a:pPr>
            <a:r>
              <a:rPr lang="en-US" sz="2400" dirty="0">
                <a:solidFill>
                  <a:schemeClr val="accent1"/>
                </a:solidFill>
              </a:rPr>
              <a:t>Average wage (2018): $47,771, below statewide of $66,195.</a:t>
            </a:r>
            <a:r>
              <a:rPr lang="en-US" sz="2400" baseline="30000" dirty="0">
                <a:solidFill>
                  <a:schemeClr val="accent1"/>
                </a:solidFill>
              </a:rPr>
              <a:t>17</a:t>
            </a:r>
            <a:endParaRPr lang="en-US" sz="2400" dirty="0">
              <a:solidFill>
                <a:schemeClr val="accent1"/>
              </a:solidFill>
            </a:endParaRPr>
          </a:p>
          <a:p>
            <a:pPr marL="342900" lvl="0" indent="-342900">
              <a:buFont typeface="Arial" panose="020B0604020202020204" pitchFamily="34" charset="0"/>
              <a:buChar char="•"/>
            </a:pPr>
            <a:r>
              <a:rPr lang="en-US" sz="2400" dirty="0">
                <a:solidFill>
                  <a:schemeClr val="accent1"/>
                </a:solidFill>
              </a:rPr>
              <a:t>County median hourly wage (2018): $22.12; state: $25.98.</a:t>
            </a:r>
            <a:r>
              <a:rPr lang="en-US" sz="2400" baseline="30000" dirty="0">
                <a:solidFill>
                  <a:schemeClr val="accent1"/>
                </a:solidFill>
              </a:rPr>
              <a:t>17</a:t>
            </a:r>
            <a:endParaRPr lang="en-US" sz="2400" dirty="0">
              <a:solidFill>
                <a:schemeClr val="accent1"/>
              </a:solidFill>
            </a:endParaRPr>
          </a:p>
          <a:p>
            <a:pPr marL="342900" lvl="0" indent="-342900">
              <a:buFont typeface="Arial" panose="020B0604020202020204" pitchFamily="34" charset="0"/>
              <a:buChar char="•"/>
            </a:pPr>
            <a:r>
              <a:rPr lang="en-US" sz="2400" dirty="0">
                <a:solidFill>
                  <a:schemeClr val="accent1"/>
                </a:solidFill>
              </a:rPr>
              <a:t>Average per capita personal income: $48,792; state: $62,026; USA: $54,446.</a:t>
            </a:r>
            <a:r>
              <a:rPr lang="en-US" sz="2400" baseline="30000" dirty="0">
                <a:solidFill>
                  <a:schemeClr val="accent1"/>
                </a:solidFill>
              </a:rPr>
              <a:t>17</a:t>
            </a:r>
            <a:endParaRPr lang="en-US" sz="2400" dirty="0">
              <a:solidFill>
                <a:schemeClr val="accent1"/>
              </a:solidFill>
            </a:endParaRPr>
          </a:p>
          <a:p>
            <a:pPr marL="342900" lvl="0" indent="-342900">
              <a:buFont typeface="Arial" panose="020B0604020202020204" pitchFamily="34" charset="0"/>
              <a:buChar char="•"/>
            </a:pPr>
            <a:r>
              <a:rPr lang="en-US" sz="2400" dirty="0">
                <a:solidFill>
                  <a:schemeClr val="accent1"/>
                </a:solidFill>
              </a:rPr>
              <a:t>The Bellingham metro area (Whatcom County) ranked 20th highest metro areas best employment growth (May 2014-2019 – USA Today).</a:t>
            </a:r>
            <a:r>
              <a:rPr lang="en-US" sz="2400" baseline="30000" dirty="0">
                <a:solidFill>
                  <a:schemeClr val="accent1"/>
                </a:solidFill>
              </a:rPr>
              <a:t>18</a:t>
            </a:r>
            <a:endParaRPr lang="en-US" sz="2400" dirty="0">
              <a:solidFill>
                <a:schemeClr val="accent1"/>
              </a:solidFill>
            </a:endParaRPr>
          </a:p>
        </p:txBody>
      </p:sp>
      <p:sp>
        <p:nvSpPr>
          <p:cNvPr id="6" name="TextBox 5">
            <a:extLst>
              <a:ext uri="{FF2B5EF4-FFF2-40B4-BE49-F238E27FC236}">
                <a16:creationId xmlns:a16="http://schemas.microsoft.com/office/drawing/2014/main" id="{34EC63AA-7083-4CF1-8651-383F48234C52}"/>
              </a:ext>
            </a:extLst>
          </p:cNvPr>
          <p:cNvSpPr txBox="1"/>
          <p:nvPr/>
        </p:nvSpPr>
        <p:spPr>
          <a:xfrm>
            <a:off x="1653308" y="5106191"/>
            <a:ext cx="7490691" cy="1015663"/>
          </a:xfrm>
          <a:prstGeom prst="rect">
            <a:avLst/>
          </a:prstGeom>
          <a:noFill/>
        </p:spPr>
        <p:txBody>
          <a:bodyPr wrap="square">
            <a:spAutoFit/>
          </a:bodyPr>
          <a:lstStyle/>
          <a:p>
            <a:r>
              <a:rPr lang="en-US" sz="1200" baseline="30000" dirty="0"/>
              <a:t>17 </a:t>
            </a:r>
            <a:r>
              <a:rPr lang="en-US" sz="1200" dirty="0"/>
              <a:t>Vance-Sherman, A (Updated Jan 2020), Washington State Employment Security Department. </a:t>
            </a:r>
            <a:r>
              <a:rPr lang="en-US" sz="1200" i="1" dirty="0"/>
              <a:t>Whatcom County profile.</a:t>
            </a:r>
            <a:r>
              <a:rPr lang="en-US" sz="1200" dirty="0"/>
              <a:t> </a:t>
            </a:r>
            <a:r>
              <a:rPr lang="en-US" sz="1200" dirty="0">
                <a:hlinkClick r:id="rId3"/>
              </a:rPr>
              <a:t>https://esd.wa.gov/labormarketinfo/county-profiles/whatcom</a:t>
            </a:r>
            <a:endParaRPr lang="en-US" sz="1200" dirty="0"/>
          </a:p>
          <a:p>
            <a:r>
              <a:rPr lang="en-US" sz="1200" baseline="30000" dirty="0"/>
              <a:t>18 </a:t>
            </a:r>
            <a:r>
              <a:rPr lang="en-US" sz="1200" dirty="0"/>
              <a:t>Stebbins, S (Jul. 30, 2019) </a:t>
            </a:r>
            <a:r>
              <a:rPr lang="en-US" sz="1200" i="1" dirty="0"/>
              <a:t>These cities are adding the most jobs</a:t>
            </a:r>
            <a:r>
              <a:rPr lang="en-US" sz="1200" dirty="0"/>
              <a:t>. https://www.usatoday.com/story/money/2019/07/30/jobs-these-cities-adding-most-jobs-employment-growth/39806157/</a:t>
            </a:r>
          </a:p>
        </p:txBody>
      </p:sp>
      <p:sp>
        <p:nvSpPr>
          <p:cNvPr id="3" name="Slide Number Placeholder 2">
            <a:extLst>
              <a:ext uri="{FF2B5EF4-FFF2-40B4-BE49-F238E27FC236}">
                <a16:creationId xmlns:a16="http://schemas.microsoft.com/office/drawing/2014/main" id="{5D54DBF0-D4BD-4C94-99F1-D7650E7D27BB}"/>
              </a:ext>
            </a:extLst>
          </p:cNvPr>
          <p:cNvSpPr>
            <a:spLocks noGrp="1"/>
          </p:cNvSpPr>
          <p:nvPr>
            <p:ph type="sldNum" sz="quarter" idx="12"/>
          </p:nvPr>
        </p:nvSpPr>
        <p:spPr/>
        <p:txBody>
          <a:bodyPr/>
          <a:lstStyle/>
          <a:p>
            <a:fld id="{4E514D2E-E366-44B2-8DB2-9221397E5F15}" type="slidenum">
              <a:rPr lang="en-US" smtClean="0"/>
              <a:t>13</a:t>
            </a:fld>
            <a:endParaRPr lang="en-US"/>
          </a:p>
        </p:txBody>
      </p:sp>
    </p:spTree>
    <p:extLst>
      <p:ext uri="{BB962C8B-B14F-4D97-AF65-F5344CB8AC3E}">
        <p14:creationId xmlns:p14="http://schemas.microsoft.com/office/powerpoint/2010/main" val="304270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11239" y="274481"/>
            <a:ext cx="11369517" cy="63090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49910" y="291304"/>
            <a:ext cx="9340085" cy="889426"/>
          </a:xfrm>
        </p:spPr>
        <p:txBody>
          <a:bodyPr>
            <a:normAutofit/>
          </a:bodyPr>
          <a:lstStyle/>
          <a:p>
            <a:r>
              <a:rPr lang="en-US" sz="4400" dirty="0"/>
              <a:t>Bellingham Ranked “Best Performing”</a:t>
            </a:r>
            <a:r>
              <a:rPr lang="en-US" sz="4400" baseline="30000" dirty="0"/>
              <a:t>19</a:t>
            </a:r>
            <a:endParaRPr lang="en-US" sz="4400" dirty="0"/>
          </a:p>
        </p:txBody>
      </p:sp>
      <p:sp>
        <p:nvSpPr>
          <p:cNvPr id="4" name="TextBox 3">
            <a:extLst>
              <a:ext uri="{FF2B5EF4-FFF2-40B4-BE49-F238E27FC236}">
                <a16:creationId xmlns:a16="http://schemas.microsoft.com/office/drawing/2014/main" id="{A45694E3-B66A-4680-A73A-134DA66701BB}"/>
              </a:ext>
            </a:extLst>
          </p:cNvPr>
          <p:cNvSpPr txBox="1"/>
          <p:nvPr/>
        </p:nvSpPr>
        <p:spPr>
          <a:xfrm>
            <a:off x="682003" y="1155891"/>
            <a:ext cx="10978954" cy="4237057"/>
          </a:xfrm>
          <a:prstGeom prst="rect">
            <a:avLst/>
          </a:prstGeom>
          <a:noFill/>
        </p:spPr>
        <p:txBody>
          <a:bodyPr wrap="square" rtlCol="0">
            <a:spAutoFit/>
          </a:bodyPr>
          <a:lstStyle/>
          <a:p>
            <a:pPr marL="228600" marR="152400" indent="-228600" defTabSz="914400">
              <a:lnSpc>
                <a:spcPct val="90000"/>
              </a:lnSpc>
              <a:spcBef>
                <a:spcPts val="1000"/>
              </a:spcBef>
              <a:spcAft>
                <a:spcPts val="600"/>
              </a:spcAft>
              <a:buSzPct val="100000"/>
              <a:buFont typeface="Arial" panose="020B0604020202020204" pitchFamily="34" charset="0"/>
              <a:buChar char="•"/>
              <a:tabLst>
                <a:tab pos="457200" algn="l"/>
              </a:tabLst>
            </a:pPr>
            <a:r>
              <a:rPr lang="en-US" sz="2000" dirty="0"/>
              <a:t>Milken Institute identified top performing U.S. cities: Bellingham metro area continues to stay on their list of best-performing small U.S. cities.</a:t>
            </a:r>
          </a:p>
          <a:p>
            <a:pPr marL="228600" marR="152400" indent="-228600" defTabSz="914400">
              <a:lnSpc>
                <a:spcPct val="90000"/>
              </a:lnSpc>
              <a:spcBef>
                <a:spcPts val="1000"/>
              </a:spcBef>
              <a:spcAft>
                <a:spcPts val="600"/>
              </a:spcAft>
              <a:buSzPct val="100000"/>
              <a:buFont typeface="Arial" panose="020B0604020202020204" pitchFamily="34" charset="0"/>
              <a:buChar char="•"/>
              <a:tabLst>
                <a:tab pos="457200" algn="l"/>
              </a:tabLst>
            </a:pPr>
            <a:r>
              <a:rPr lang="en-US" sz="2000" dirty="0"/>
              <a:t>Ranked 12th among small U.S. cities - Bellingham metro area (Whatcom County) had strong scores in high-tech growth and broadband access.</a:t>
            </a:r>
          </a:p>
          <a:p>
            <a:pPr marL="228600" marR="152400" indent="-228600" defTabSz="914400">
              <a:lnSpc>
                <a:spcPct val="90000"/>
              </a:lnSpc>
              <a:spcBef>
                <a:spcPts val="1000"/>
              </a:spcBef>
              <a:spcAft>
                <a:spcPts val="600"/>
              </a:spcAft>
              <a:buSzPct val="100000"/>
              <a:buFont typeface="Arial" panose="020B0604020202020204" pitchFamily="34" charset="0"/>
              <a:buChar char="•"/>
              <a:tabLst>
                <a:tab pos="457200" algn="l"/>
              </a:tabLst>
            </a:pPr>
            <a:r>
              <a:rPr lang="en-US" sz="2000" dirty="0"/>
              <a:t>Scored poorly in housing affordability - Report warned that the housing affordability issue if not addressed (housing growth not keeping up with wage growth) could have negative long-term impact on the local economy.</a:t>
            </a:r>
          </a:p>
          <a:p>
            <a:pPr marL="228600" marR="152400" indent="-228600" defTabSz="914400">
              <a:lnSpc>
                <a:spcPct val="90000"/>
              </a:lnSpc>
              <a:spcBef>
                <a:spcPts val="1000"/>
              </a:spcBef>
              <a:spcAft>
                <a:spcPts val="600"/>
              </a:spcAft>
              <a:buSzPct val="100000"/>
              <a:buFont typeface="Arial" panose="020B0604020202020204" pitchFamily="34" charset="0"/>
              <a:buChar char="•"/>
              <a:tabLst>
                <a:tab pos="457200" algn="l"/>
              </a:tabLst>
            </a:pPr>
            <a:r>
              <a:rPr lang="en-US" sz="2000" dirty="0"/>
              <a:t>Median home sale price for Whatcom County rose 10.5% in a year to $442,000 in 2020. (Bellingham median price for homes sold was $523,500).</a:t>
            </a:r>
          </a:p>
          <a:p>
            <a:pPr marL="228600" marR="152400" indent="-228600" defTabSz="914400">
              <a:lnSpc>
                <a:spcPct val="90000"/>
              </a:lnSpc>
              <a:spcBef>
                <a:spcPts val="1000"/>
              </a:spcBef>
              <a:spcAft>
                <a:spcPts val="600"/>
              </a:spcAft>
              <a:buSzPct val="100000"/>
              <a:buFont typeface="Arial" panose="020B0604020202020204" pitchFamily="34" charset="0"/>
              <a:buChar char="•"/>
              <a:tabLst>
                <a:tab pos="457200" algn="l"/>
              </a:tabLst>
            </a:pPr>
            <a:r>
              <a:rPr lang="en-US" sz="2000" dirty="0"/>
              <a:t>Whatcom/Bellingham ranked 10th in 2019/last report. The new report also noted that Bellingham has a strong base of manufacturing jobs, particularly with two refineries in the area, but this was before the Alcoa closure.</a:t>
            </a:r>
          </a:p>
        </p:txBody>
      </p:sp>
      <p:sp>
        <p:nvSpPr>
          <p:cNvPr id="6" name="TextBox 5">
            <a:extLst>
              <a:ext uri="{FF2B5EF4-FFF2-40B4-BE49-F238E27FC236}">
                <a16:creationId xmlns:a16="http://schemas.microsoft.com/office/drawing/2014/main" id="{34EC63AA-7083-4CF1-8651-383F48234C52}"/>
              </a:ext>
            </a:extLst>
          </p:cNvPr>
          <p:cNvSpPr txBox="1"/>
          <p:nvPr/>
        </p:nvSpPr>
        <p:spPr>
          <a:xfrm>
            <a:off x="1708324" y="6086547"/>
            <a:ext cx="8926311" cy="461665"/>
          </a:xfrm>
          <a:prstGeom prst="rect">
            <a:avLst/>
          </a:prstGeom>
          <a:noFill/>
        </p:spPr>
        <p:txBody>
          <a:bodyPr wrap="square">
            <a:spAutoFit/>
          </a:bodyPr>
          <a:lstStyle/>
          <a:p>
            <a:r>
              <a:rPr lang="en-US" sz="1200" baseline="30000" dirty="0"/>
              <a:t>19 </a:t>
            </a:r>
            <a:r>
              <a:rPr lang="en-US" sz="1200" dirty="0" err="1"/>
              <a:t>Galdamez</a:t>
            </a:r>
            <a:r>
              <a:rPr lang="en-US" sz="1200" dirty="0"/>
              <a:t>, M., Kesteven, C., </a:t>
            </a:r>
            <a:r>
              <a:rPr lang="en-US" sz="1200" dirty="0" err="1"/>
              <a:t>Melaas</a:t>
            </a:r>
            <a:r>
              <a:rPr lang="en-US" sz="1200" dirty="0"/>
              <a:t>, A. Milken Institute. </a:t>
            </a:r>
            <a:r>
              <a:rPr lang="en-US" sz="1200" i="1" dirty="0"/>
              <a:t>Best-Performing Cities 2021</a:t>
            </a:r>
            <a:r>
              <a:rPr lang="en-US" sz="1200" dirty="0"/>
              <a:t>. https://milkeninstitute.org/sites/default/files/reports-pdf/Best-Performing-Cities-2021.pdf </a:t>
            </a:r>
          </a:p>
        </p:txBody>
      </p:sp>
      <p:sp>
        <p:nvSpPr>
          <p:cNvPr id="3" name="Slide Number Placeholder 2">
            <a:extLst>
              <a:ext uri="{FF2B5EF4-FFF2-40B4-BE49-F238E27FC236}">
                <a16:creationId xmlns:a16="http://schemas.microsoft.com/office/drawing/2014/main" id="{5D54DBF0-D4BD-4C94-99F1-D7650E7D27BB}"/>
              </a:ext>
            </a:extLst>
          </p:cNvPr>
          <p:cNvSpPr>
            <a:spLocks noGrp="1"/>
          </p:cNvSpPr>
          <p:nvPr>
            <p:ph type="sldNum" sz="quarter" idx="12"/>
          </p:nvPr>
        </p:nvSpPr>
        <p:spPr/>
        <p:txBody>
          <a:bodyPr/>
          <a:lstStyle/>
          <a:p>
            <a:fld id="{4E514D2E-E366-44B2-8DB2-9221397E5F15}" type="slidenum">
              <a:rPr lang="en-US" smtClean="0"/>
              <a:t>14</a:t>
            </a:fld>
            <a:endParaRPr lang="en-US"/>
          </a:p>
        </p:txBody>
      </p:sp>
    </p:spTree>
    <p:extLst>
      <p:ext uri="{BB962C8B-B14F-4D97-AF65-F5344CB8AC3E}">
        <p14:creationId xmlns:p14="http://schemas.microsoft.com/office/powerpoint/2010/main" val="2464940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49296" y="524109"/>
            <a:ext cx="9144000" cy="889426"/>
          </a:xfrm>
        </p:spPr>
        <p:txBody>
          <a:bodyPr>
            <a:normAutofit/>
          </a:bodyPr>
          <a:lstStyle/>
          <a:p>
            <a:r>
              <a:rPr lang="en-US" sz="4400" dirty="0"/>
              <a:t>US-Canada Border</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507116" y="1319752"/>
            <a:ext cx="10814820" cy="4386059"/>
          </a:xfrm>
        </p:spPr>
        <p:txBody>
          <a:bodyPr>
            <a:normAutofit lnSpcReduction="10000"/>
          </a:bodyPr>
          <a:lstStyle/>
          <a:p>
            <a:pPr marL="228600" marR="152400" indent="-228600" algn="l">
              <a:buSzPct val="100000"/>
              <a:buFont typeface="Arial" panose="020B0604020202020204" pitchFamily="34" charset="0"/>
              <a:buChar char="•"/>
              <a:tabLst>
                <a:tab pos="457200" algn="l"/>
              </a:tabLst>
            </a:pPr>
            <a:r>
              <a:rPr lang="en-US" dirty="0"/>
              <a:t>The Border Policy Research Institute at WWU published a series of reports on the impact of COVID on the US-Canada Border. Findings are as follows:</a:t>
            </a:r>
          </a:p>
          <a:p>
            <a:pPr marL="228600" marR="152400" lvl="0" indent="-228600" algn="l">
              <a:spcAft>
                <a:spcPts val="0"/>
              </a:spcAft>
              <a:buSzPct val="100000"/>
              <a:buFont typeface="Arial" panose="020B0604020202020204" pitchFamily="34" charset="0"/>
              <a:buChar char="•"/>
              <a:tabLst>
                <a:tab pos="457200" algn="l"/>
              </a:tabLst>
            </a:pPr>
            <a:r>
              <a:rPr lang="en-US" dirty="0"/>
              <a:t>In 2018, Canadians comprised up to (estimated) 41% or about $152 million of Whatcom County’s retail sales (general merchandise category) and up to 44% ($51 million) in the clothing/clothing accessory category.</a:t>
            </a:r>
            <a:r>
              <a:rPr lang="en-US" baseline="30000" dirty="0"/>
              <a:t>20</a:t>
            </a:r>
          </a:p>
          <a:p>
            <a:pPr marL="228600" marR="152400" lvl="0" indent="-228600" algn="l">
              <a:spcAft>
                <a:spcPts val="0"/>
              </a:spcAft>
              <a:buSzPct val="100000"/>
              <a:buFont typeface="Arial" panose="020B0604020202020204" pitchFamily="34" charset="0"/>
              <a:buChar char="•"/>
              <a:tabLst>
                <a:tab pos="457200" algn="l"/>
              </a:tabLst>
            </a:pPr>
            <a:r>
              <a:rPr lang="en-US" dirty="0"/>
              <a:t>In 2019, Canadians purchasing gas likely comprised up to 73% of Blaine’s fuel tax revenue.</a:t>
            </a:r>
            <a:r>
              <a:rPr lang="en-US" baseline="30000" dirty="0"/>
              <a:t>20</a:t>
            </a:r>
          </a:p>
          <a:p>
            <a:pPr marL="228600" marR="152400" lvl="0" indent="-228600" algn="l">
              <a:spcAft>
                <a:spcPts val="0"/>
              </a:spcAft>
              <a:buSzPct val="100000"/>
              <a:buFont typeface="Arial" panose="020B0604020202020204" pitchFamily="34" charset="0"/>
              <a:buChar char="•"/>
              <a:tabLst>
                <a:tab pos="457200" algn="l"/>
              </a:tabLst>
            </a:pPr>
            <a:r>
              <a:rPr lang="en-US" dirty="0"/>
              <a:t>It is estimated that retail sales in Whatcom County fell by $54-$65 million in Q1 and Q2 of 2020 (most recent data) due to the COVID-19 border restrictions - 5%-6% decrease in total retail sales compared to 2019. However, because many Canadians also cross to purchase gas and dairy products – two commodities that are not measured in taxable retail sales data – the true decrease in retail sales is likely much greater.</a:t>
            </a:r>
            <a:r>
              <a:rPr lang="en-US" baseline="30000" dirty="0"/>
              <a:t>20</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2E30631F-4711-4A2E-8921-0D48ABB41E2C}"/>
              </a:ext>
            </a:extLst>
          </p:cNvPr>
          <p:cNvSpPr txBox="1"/>
          <p:nvPr/>
        </p:nvSpPr>
        <p:spPr>
          <a:xfrm>
            <a:off x="612897" y="5705812"/>
            <a:ext cx="10966203" cy="1015663"/>
          </a:xfrm>
          <a:prstGeom prst="rect">
            <a:avLst/>
          </a:prstGeom>
          <a:noFill/>
        </p:spPr>
        <p:txBody>
          <a:bodyPr wrap="square" rtlCol="0">
            <a:spAutoFit/>
          </a:bodyPr>
          <a:lstStyle/>
          <a:p>
            <a:r>
              <a:rPr lang="en-US" sz="1200" baseline="30000" dirty="0"/>
              <a:t>19 </a:t>
            </a:r>
            <a:r>
              <a:rPr lang="en-US" sz="1200" dirty="0"/>
              <a:t>Border Policy Research Institute, Western Washington University, (Spring 2020). </a:t>
            </a:r>
            <a:r>
              <a:rPr lang="en-US" sz="1200" i="1" dirty="0"/>
              <a:t>COVID-19 and the US-Canada Border Report 1: COVID-19 and the US-Canada Border: Retail Shopping Destinations for Canadians in Whatcom County. </a:t>
            </a:r>
            <a:r>
              <a:rPr lang="en-US" sz="1200" dirty="0">
                <a:hlinkClick r:id="rId3"/>
              </a:rPr>
              <a:t>https://cedar.wwu.edu/cgi/viewcontent.cgi?article=1118&amp;context=bpri_publications</a:t>
            </a:r>
            <a:endParaRPr lang="en-US" sz="1200" dirty="0"/>
          </a:p>
          <a:p>
            <a:r>
              <a:rPr lang="en-US" sz="1200" baseline="30000" dirty="0"/>
              <a:t>20 </a:t>
            </a:r>
            <a:r>
              <a:rPr lang="en-US" sz="1200" dirty="0"/>
              <a:t>Border Policy Research Institute, Western Washington University, (Summer 2020). </a:t>
            </a:r>
            <a:r>
              <a:rPr lang="en-US" sz="1200" i="1" dirty="0"/>
              <a:t>COVID-19 and the US-Canada Border Report 2: Canadians and Taxable Retail Sales within Whatcom County. </a:t>
            </a:r>
            <a:r>
              <a:rPr lang="en-US" sz="1200" dirty="0">
                <a:hlinkClick r:id="rId4"/>
              </a:rPr>
              <a:t>https://cedar.wwu.edu/cgi/viewcontent.cgi?article=1121&amp;context=bpri_publications</a:t>
            </a:r>
            <a:endParaRPr lang="en-US" sz="1200" dirty="0"/>
          </a:p>
          <a:p>
            <a:endParaRPr lang="en-US" sz="1200" dirty="0"/>
          </a:p>
        </p:txBody>
      </p:sp>
      <p:sp>
        <p:nvSpPr>
          <p:cNvPr id="4" name="Slide Number Placeholder 3">
            <a:extLst>
              <a:ext uri="{FF2B5EF4-FFF2-40B4-BE49-F238E27FC236}">
                <a16:creationId xmlns:a16="http://schemas.microsoft.com/office/drawing/2014/main" id="{C6608D20-72FF-4A87-A213-5084C5EA1705}"/>
              </a:ext>
            </a:extLst>
          </p:cNvPr>
          <p:cNvSpPr>
            <a:spLocks noGrp="1"/>
          </p:cNvSpPr>
          <p:nvPr>
            <p:ph type="sldNum" sz="quarter" idx="12"/>
          </p:nvPr>
        </p:nvSpPr>
        <p:spPr/>
        <p:txBody>
          <a:bodyPr/>
          <a:lstStyle/>
          <a:p>
            <a:fld id="{4E514D2E-E366-44B2-8DB2-9221397E5F15}" type="slidenum">
              <a:rPr lang="en-US" smtClean="0"/>
              <a:t>15</a:t>
            </a:fld>
            <a:endParaRPr lang="en-US"/>
          </a:p>
        </p:txBody>
      </p:sp>
    </p:spTree>
    <p:extLst>
      <p:ext uri="{BB962C8B-B14F-4D97-AF65-F5344CB8AC3E}">
        <p14:creationId xmlns:p14="http://schemas.microsoft.com/office/powerpoint/2010/main" val="1883735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49296" y="524109"/>
            <a:ext cx="9144000" cy="889426"/>
          </a:xfrm>
        </p:spPr>
        <p:txBody>
          <a:bodyPr>
            <a:normAutofit/>
          </a:bodyPr>
          <a:lstStyle/>
          <a:p>
            <a:r>
              <a:rPr lang="en-US" sz="4400" dirty="0"/>
              <a:t>US-Canada Border</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507116" y="1447704"/>
            <a:ext cx="10814820" cy="3642770"/>
          </a:xfrm>
        </p:spPr>
        <p:txBody>
          <a:bodyPr>
            <a:normAutofit/>
          </a:bodyPr>
          <a:lstStyle/>
          <a:p>
            <a:pPr marL="228600" marR="152400" indent="-228600" algn="l">
              <a:buSzPct val="100000"/>
              <a:buFont typeface="Arial" panose="020B0604020202020204" pitchFamily="34" charset="0"/>
              <a:buChar char="•"/>
              <a:tabLst>
                <a:tab pos="457200" algn="l"/>
              </a:tabLst>
            </a:pPr>
            <a:r>
              <a:rPr lang="en-US" dirty="0"/>
              <a:t>Daily border crossings remain at 98% below typical levels.</a:t>
            </a:r>
            <a:r>
              <a:rPr lang="en-US" baseline="30000" dirty="0"/>
              <a:t>21</a:t>
            </a:r>
          </a:p>
          <a:p>
            <a:pPr marL="228600" marR="152400" indent="-228600" algn="l">
              <a:buSzPct val="100000"/>
              <a:buFont typeface="Arial" panose="020B0604020202020204" pitchFamily="34" charset="0"/>
              <a:buChar char="•"/>
              <a:tabLst>
                <a:tab pos="457200" algn="l"/>
              </a:tabLst>
            </a:pPr>
            <a:r>
              <a:rPr lang="en-US" dirty="0"/>
              <a:t>The restrictions also limit leisure in Whatcom County; over 506,000 (about 13%) Canadian tourists were lost between March-September 2020.</a:t>
            </a:r>
            <a:r>
              <a:rPr lang="en-US" baseline="30000" dirty="0"/>
              <a:t>22</a:t>
            </a:r>
          </a:p>
          <a:p>
            <a:pPr marL="228600" marR="152400" lvl="0" indent="-228600" algn="l">
              <a:spcAft>
                <a:spcPts val="0"/>
              </a:spcAft>
              <a:buSzPct val="100000"/>
              <a:buFont typeface="Arial" panose="020B0604020202020204" pitchFamily="34" charset="0"/>
              <a:buChar char="•"/>
              <a:tabLst>
                <a:tab pos="457200" algn="l"/>
              </a:tabLst>
            </a:pPr>
            <a:r>
              <a:rPr lang="en-US" dirty="0"/>
              <a:t>Up to 70% of Bellingham Airport’s passengers are typically Canadian and the total number of enplaned passengers was down by 70% (as of September 2020).</a:t>
            </a:r>
            <a:r>
              <a:rPr lang="en-US" baseline="30000" dirty="0"/>
              <a:t>22</a:t>
            </a:r>
          </a:p>
          <a:p>
            <a:pPr marL="228600" marR="152400" lvl="0" indent="-228600" algn="l">
              <a:spcAft>
                <a:spcPts val="0"/>
              </a:spcAft>
              <a:buSzPct val="100000"/>
              <a:buFont typeface="Arial" panose="020B0604020202020204" pitchFamily="34" charset="0"/>
              <a:buChar char="•"/>
              <a:tabLst>
                <a:tab pos="457200" algn="l"/>
              </a:tabLst>
            </a:pPr>
            <a:r>
              <a:rPr lang="en-US" dirty="0"/>
              <a:t>An estimated 7% of the County’s homeowners are Canadians/dual-citizens; border restrictions and the federal quarantine in Canada limit access to Canadian-owned vacation/second homes.</a:t>
            </a:r>
            <a:r>
              <a:rPr lang="en-US" baseline="30000" dirty="0"/>
              <a:t>22</a:t>
            </a:r>
            <a:endParaRPr lang="en-US" dirty="0"/>
          </a:p>
          <a:p>
            <a:pPr marL="342900" indent="-342900" algn="l">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2E30631F-4711-4A2E-8921-0D48ABB41E2C}"/>
              </a:ext>
            </a:extLst>
          </p:cNvPr>
          <p:cNvSpPr txBox="1"/>
          <p:nvPr/>
        </p:nvSpPr>
        <p:spPr>
          <a:xfrm>
            <a:off x="507116" y="5595448"/>
            <a:ext cx="10966203" cy="1015663"/>
          </a:xfrm>
          <a:prstGeom prst="rect">
            <a:avLst/>
          </a:prstGeom>
          <a:noFill/>
        </p:spPr>
        <p:txBody>
          <a:bodyPr wrap="square" rtlCol="0">
            <a:spAutoFit/>
          </a:bodyPr>
          <a:lstStyle/>
          <a:p>
            <a:r>
              <a:rPr lang="en-US" sz="1200" baseline="30000" dirty="0"/>
              <a:t>21 </a:t>
            </a:r>
            <a:r>
              <a:rPr lang="en-US" sz="1200" dirty="0"/>
              <a:t>Border Policy Research Institute, Western Washington University, (Spring 2020). </a:t>
            </a:r>
            <a:r>
              <a:rPr lang="en-US" sz="1200" i="1" dirty="0"/>
              <a:t>COVID-19 and the US-Canada Border Report 1: COVID-19 and the US-Canada Border: Retail Shopping Destinations for Canadians in Whatcom County. </a:t>
            </a:r>
            <a:r>
              <a:rPr lang="en-US" sz="1200" dirty="0">
                <a:hlinkClick r:id="rId3"/>
              </a:rPr>
              <a:t>https://cedar.wwu.edu/cgi/viewcontent.cgi?article=1118&amp;context=bpri_publications</a:t>
            </a:r>
            <a:endParaRPr lang="en-US" sz="1200" baseline="30000" dirty="0"/>
          </a:p>
          <a:p>
            <a:r>
              <a:rPr lang="en-US" sz="1200" baseline="30000" dirty="0"/>
              <a:t>22 </a:t>
            </a:r>
            <a:r>
              <a:rPr lang="en-US" sz="1200" dirty="0"/>
              <a:t>Border Policy Research Institute, Western Washington University, (Fall 2020). </a:t>
            </a:r>
            <a:r>
              <a:rPr lang="en-US" sz="1200" i="1" dirty="0"/>
              <a:t>COVID-19 and the US-Canada Border Report 3: Impacts on the Tourism Industry in Whatcom County. </a:t>
            </a:r>
            <a:r>
              <a:rPr lang="en-US" sz="1200" dirty="0">
                <a:hlinkClick r:id="rId4"/>
              </a:rPr>
              <a:t>https://cedar.wwu.edu/cgi/viewcontent.cgi?article=1123&amp;context=bpri_publications</a:t>
            </a:r>
            <a:endParaRPr lang="en-US" sz="1200" dirty="0"/>
          </a:p>
          <a:p>
            <a:endParaRPr lang="en-US" sz="1200" dirty="0"/>
          </a:p>
        </p:txBody>
      </p:sp>
      <p:sp>
        <p:nvSpPr>
          <p:cNvPr id="4" name="Slide Number Placeholder 3">
            <a:extLst>
              <a:ext uri="{FF2B5EF4-FFF2-40B4-BE49-F238E27FC236}">
                <a16:creationId xmlns:a16="http://schemas.microsoft.com/office/drawing/2014/main" id="{C6608D20-72FF-4A87-A213-5084C5EA1705}"/>
              </a:ext>
            </a:extLst>
          </p:cNvPr>
          <p:cNvSpPr>
            <a:spLocks noGrp="1"/>
          </p:cNvSpPr>
          <p:nvPr>
            <p:ph type="sldNum" sz="quarter" idx="12"/>
          </p:nvPr>
        </p:nvSpPr>
        <p:spPr/>
        <p:txBody>
          <a:bodyPr/>
          <a:lstStyle/>
          <a:p>
            <a:fld id="{4E514D2E-E366-44B2-8DB2-9221397E5F15}" type="slidenum">
              <a:rPr lang="en-US" smtClean="0"/>
              <a:t>16</a:t>
            </a:fld>
            <a:endParaRPr lang="en-US"/>
          </a:p>
        </p:txBody>
      </p:sp>
    </p:spTree>
    <p:extLst>
      <p:ext uri="{BB962C8B-B14F-4D97-AF65-F5344CB8AC3E}">
        <p14:creationId xmlns:p14="http://schemas.microsoft.com/office/powerpoint/2010/main" val="866351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526022" y="43607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826091" y="436078"/>
            <a:ext cx="10539817" cy="673826"/>
          </a:xfrm>
        </p:spPr>
        <p:txBody>
          <a:bodyPr>
            <a:noAutofit/>
          </a:bodyPr>
          <a:lstStyle/>
          <a:p>
            <a:r>
              <a:rPr lang="en-US" sz="3600" dirty="0"/>
              <a:t>Beyond Minimum Wage: Paid Family and Medical Leave</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526021" y="1109904"/>
            <a:ext cx="11351941" cy="4874857"/>
          </a:xfrm>
        </p:spPr>
        <p:txBody>
          <a:bodyPr>
            <a:normAutofit lnSpcReduction="10000"/>
          </a:bodyPr>
          <a:lstStyle/>
          <a:p>
            <a:pPr marL="342900" indent="-342900" algn="l">
              <a:buFont typeface="Arial" panose="020B0604020202020204" pitchFamily="34" charset="0"/>
              <a:buChar char="•"/>
            </a:pPr>
            <a:r>
              <a:rPr lang="en-US" sz="2000" dirty="0">
                <a:solidFill>
                  <a:schemeClr val="accent1"/>
                </a:solidFill>
              </a:rPr>
              <a:t>Beginning in 2020 every worker in the state was be eligible to collect nation’s most generous paid family and medical leave benefit.</a:t>
            </a:r>
          </a:p>
          <a:p>
            <a:pPr marL="800100" lvl="1" indent="-342900" algn="l">
              <a:buFont typeface="Arial" panose="020B0604020202020204" pitchFamily="34" charset="0"/>
              <a:buChar char="•"/>
            </a:pPr>
            <a:r>
              <a:rPr lang="en-US" dirty="0">
                <a:solidFill>
                  <a:schemeClr val="accent1"/>
                </a:solidFill>
              </a:rPr>
              <a:t>Workers who clock 820 hours are eligible.</a:t>
            </a:r>
            <a:r>
              <a:rPr lang="en-US" baseline="30000" dirty="0">
                <a:solidFill>
                  <a:schemeClr val="accent1"/>
                </a:solidFill>
              </a:rPr>
              <a:t>23</a:t>
            </a:r>
            <a:endParaRPr lang="en-US" dirty="0">
              <a:solidFill>
                <a:schemeClr val="accent1"/>
              </a:solidFill>
            </a:endParaRPr>
          </a:p>
          <a:p>
            <a:pPr marL="800100" lvl="1" indent="-342900" algn="l">
              <a:buFont typeface="Arial" panose="020B0604020202020204" pitchFamily="34" charset="0"/>
              <a:buChar char="•"/>
            </a:pPr>
            <a:r>
              <a:rPr lang="en-US" dirty="0">
                <a:solidFill>
                  <a:schemeClr val="accent1"/>
                </a:solidFill>
              </a:rPr>
              <a:t>Can be used for birth/adoption of child, care for a sick family member or for workers’ own serious health condition.</a:t>
            </a:r>
            <a:r>
              <a:rPr lang="en-US" baseline="30000" dirty="0">
                <a:solidFill>
                  <a:schemeClr val="accent1"/>
                </a:solidFill>
              </a:rPr>
              <a:t>20</a:t>
            </a:r>
            <a:endParaRPr lang="en-US" dirty="0">
              <a:solidFill>
                <a:schemeClr val="accent1"/>
              </a:solidFill>
            </a:endParaRPr>
          </a:p>
          <a:p>
            <a:pPr marL="342900" indent="-342900" algn="l">
              <a:buFont typeface="Arial" panose="020B0604020202020204" pitchFamily="34" charset="0"/>
              <a:buChar char="•"/>
            </a:pPr>
            <a:r>
              <a:rPr lang="en-US" sz="2000" dirty="0">
                <a:solidFill>
                  <a:schemeClr val="accent1"/>
                </a:solidFill>
              </a:rPr>
              <a:t>Up to </a:t>
            </a:r>
            <a:r>
              <a:rPr lang="en-US" sz="2000" u="sng" dirty="0">
                <a:solidFill>
                  <a:schemeClr val="accent1"/>
                </a:solidFill>
              </a:rPr>
              <a:t>16 weeks of paid leave </a:t>
            </a:r>
            <a:r>
              <a:rPr lang="en-US" sz="2000" dirty="0">
                <a:solidFill>
                  <a:schemeClr val="accent1"/>
                </a:solidFill>
              </a:rPr>
              <a:t>with max $1,206 weekly benefit.</a:t>
            </a:r>
            <a:r>
              <a:rPr lang="en-US" sz="2000" baseline="30000" dirty="0">
                <a:solidFill>
                  <a:schemeClr val="accent1"/>
                </a:solidFill>
              </a:rPr>
              <a:t>23</a:t>
            </a:r>
            <a:endParaRPr lang="en-US" sz="2000" dirty="0">
              <a:solidFill>
                <a:schemeClr val="accent1"/>
              </a:solidFill>
            </a:endParaRPr>
          </a:p>
          <a:p>
            <a:pPr marL="342900" indent="-342900" algn="l">
              <a:buFont typeface="Arial" panose="020B0604020202020204" pitchFamily="34" charset="0"/>
              <a:buChar char="•"/>
            </a:pPr>
            <a:r>
              <a:rPr lang="en-US" sz="2000" dirty="0">
                <a:solidFill>
                  <a:schemeClr val="accent1"/>
                </a:solidFill>
              </a:rPr>
              <a:t>Funded by payroll tax on employers &amp; workers: Employers pay 37% and workers pay 63%.</a:t>
            </a:r>
            <a:r>
              <a:rPr lang="en-US" sz="2000" baseline="30000" dirty="0">
                <a:solidFill>
                  <a:schemeClr val="accent1"/>
                </a:solidFill>
              </a:rPr>
              <a:t>24</a:t>
            </a:r>
            <a:endParaRPr lang="en-US" sz="2000" dirty="0">
              <a:solidFill>
                <a:schemeClr val="accent1"/>
              </a:solidFill>
            </a:endParaRPr>
          </a:p>
          <a:p>
            <a:pPr marL="342900" lvl="0" indent="-342900" algn="l">
              <a:buFont typeface="Arial" panose="020B0604020202020204" pitchFamily="34" charset="0"/>
              <a:buChar char="•"/>
            </a:pPr>
            <a:r>
              <a:rPr lang="en-US" sz="2000" dirty="0">
                <a:solidFill>
                  <a:schemeClr val="accent1"/>
                </a:solidFill>
              </a:rPr>
              <a:t>2019 brought additional payroll withholdings to fund the paid family and medical leave premiums </a:t>
            </a:r>
          </a:p>
          <a:p>
            <a:pPr marL="342900" lvl="0" indent="-342900" algn="l">
              <a:buFont typeface="Arial" panose="020B0604020202020204" pitchFamily="34" charset="0"/>
              <a:buChar char="•"/>
            </a:pPr>
            <a:r>
              <a:rPr lang="en-US" sz="2000" dirty="0">
                <a:solidFill>
                  <a:schemeClr val="accent1"/>
                </a:solidFill>
              </a:rPr>
              <a:t>Premiums are .4% of gross wages (started in 2019)</a:t>
            </a:r>
          </a:p>
          <a:p>
            <a:pPr marL="342900" lvl="0" indent="-342900" algn="l">
              <a:buFont typeface="Arial" panose="020B0604020202020204" pitchFamily="34" charset="0"/>
              <a:buChar char="•"/>
            </a:pPr>
            <a:r>
              <a:rPr lang="en-US" sz="2000" dirty="0">
                <a:solidFill>
                  <a:schemeClr val="accent1"/>
                </a:solidFill>
              </a:rPr>
              <a:t>Proposed changes: HB 1073 </a:t>
            </a:r>
          </a:p>
          <a:p>
            <a:pPr marL="800100" lvl="1" indent="-342900" algn="l">
              <a:buFont typeface="Arial" panose="020B0604020202020204" pitchFamily="34" charset="0"/>
              <a:buChar char="•"/>
            </a:pPr>
            <a:r>
              <a:rPr lang="en-US" dirty="0">
                <a:solidFill>
                  <a:schemeClr val="accent1"/>
                </a:solidFill>
              </a:rPr>
              <a:t>Would shift minimum eligibility from 820 hours worked to $1,000 earn</a:t>
            </a:r>
          </a:p>
          <a:p>
            <a:pPr marL="800100" lvl="1" indent="-342900" algn="l">
              <a:buFont typeface="Arial" panose="020B0604020202020204" pitchFamily="34" charset="0"/>
              <a:buChar char="•"/>
            </a:pPr>
            <a:r>
              <a:rPr lang="en-US" dirty="0">
                <a:solidFill>
                  <a:schemeClr val="accent1"/>
                </a:solidFill>
              </a:rPr>
              <a:t>Definition of “family member” expanded to include any blood relation or affinity equivalent of family member.</a:t>
            </a:r>
          </a:p>
          <a:p>
            <a:pPr marL="800100" lvl="1" indent="-342900" algn="l">
              <a:buFont typeface="Arial" panose="020B0604020202020204" pitchFamily="34" charset="0"/>
              <a:buChar char="•"/>
            </a:pPr>
            <a:r>
              <a:rPr lang="en-US" dirty="0">
                <a:solidFill>
                  <a:schemeClr val="accent1"/>
                </a:solidFill>
              </a:rPr>
              <a:t>Job protection threshold moved from 12 months to 90 days worked.</a:t>
            </a:r>
          </a:p>
        </p:txBody>
      </p:sp>
      <p:sp>
        <p:nvSpPr>
          <p:cNvPr id="2" name="TextBox 1">
            <a:extLst>
              <a:ext uri="{FF2B5EF4-FFF2-40B4-BE49-F238E27FC236}">
                <a16:creationId xmlns:a16="http://schemas.microsoft.com/office/drawing/2014/main" id="{768226FD-A257-49F8-89B0-4EF3B7A36251}"/>
              </a:ext>
            </a:extLst>
          </p:cNvPr>
          <p:cNvSpPr txBox="1"/>
          <p:nvPr/>
        </p:nvSpPr>
        <p:spPr>
          <a:xfrm>
            <a:off x="826091" y="5984761"/>
            <a:ext cx="10834254" cy="646331"/>
          </a:xfrm>
          <a:prstGeom prst="rect">
            <a:avLst/>
          </a:prstGeom>
          <a:noFill/>
        </p:spPr>
        <p:txBody>
          <a:bodyPr wrap="square" rtlCol="0">
            <a:spAutoFit/>
          </a:bodyPr>
          <a:lstStyle/>
          <a:p>
            <a:r>
              <a:rPr lang="en-US" sz="1200" baseline="30000" dirty="0"/>
              <a:t>23 </a:t>
            </a:r>
            <a:r>
              <a:rPr lang="en-US" sz="1200" dirty="0"/>
              <a:t>Washington Paid Family &amp; Medical Leave. </a:t>
            </a:r>
            <a:r>
              <a:rPr lang="en-US" sz="1200" i="1" dirty="0"/>
              <a:t>Find out how Paid Leave works</a:t>
            </a:r>
            <a:r>
              <a:rPr lang="en-US" sz="1200" dirty="0"/>
              <a:t>. </a:t>
            </a:r>
            <a:r>
              <a:rPr lang="en-US" sz="1200" dirty="0">
                <a:hlinkClick r:id="rId3"/>
              </a:rPr>
              <a:t>https://paidleave.wa.gov/find-out-how-paid-leave-works/</a:t>
            </a:r>
            <a:endParaRPr lang="en-US" sz="1200" dirty="0"/>
          </a:p>
          <a:p>
            <a:r>
              <a:rPr lang="en-US" sz="1200" baseline="30000" dirty="0"/>
              <a:t>24 </a:t>
            </a:r>
            <a:r>
              <a:rPr lang="en-US" sz="1200" dirty="0"/>
              <a:t>Washington Paid Family &amp; Medical Leave. </a:t>
            </a:r>
            <a:r>
              <a:rPr lang="en-US" sz="1200" i="1" dirty="0"/>
              <a:t>Your role and responsibilities</a:t>
            </a:r>
            <a:r>
              <a:rPr lang="en-US" sz="1200" dirty="0"/>
              <a:t>. https://paidleave.wa.gov/employer-roles-responsibilities/#:~:text=Paid%20Family%20and%20Medical%20Leave%20is%20funded%20by%20premiums%20paid,2020%3B%20%24142%2C800%20in%20202</a:t>
            </a:r>
          </a:p>
        </p:txBody>
      </p:sp>
      <p:sp>
        <p:nvSpPr>
          <p:cNvPr id="4" name="Slide Number Placeholder 3">
            <a:extLst>
              <a:ext uri="{FF2B5EF4-FFF2-40B4-BE49-F238E27FC236}">
                <a16:creationId xmlns:a16="http://schemas.microsoft.com/office/drawing/2014/main" id="{8687A1F9-8DB0-4B2E-9CEC-5F147213218E}"/>
              </a:ext>
            </a:extLst>
          </p:cNvPr>
          <p:cNvSpPr>
            <a:spLocks noGrp="1"/>
          </p:cNvSpPr>
          <p:nvPr>
            <p:ph type="sldNum" sz="quarter" idx="12"/>
          </p:nvPr>
        </p:nvSpPr>
        <p:spPr/>
        <p:txBody>
          <a:bodyPr/>
          <a:lstStyle/>
          <a:p>
            <a:fld id="{4E514D2E-E366-44B2-8DB2-9221397E5F15}" type="slidenum">
              <a:rPr lang="en-US" smtClean="0"/>
              <a:t>17</a:t>
            </a:fld>
            <a:endParaRPr lang="en-US"/>
          </a:p>
        </p:txBody>
      </p:sp>
    </p:spTree>
    <p:extLst>
      <p:ext uri="{BB962C8B-B14F-4D97-AF65-F5344CB8AC3E}">
        <p14:creationId xmlns:p14="http://schemas.microsoft.com/office/powerpoint/2010/main" val="287545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1014762"/>
            <a:ext cx="9144000" cy="889426"/>
          </a:xfrm>
        </p:spPr>
        <p:txBody>
          <a:bodyPr>
            <a:normAutofit fontScale="90000"/>
          </a:bodyPr>
          <a:lstStyle/>
          <a:p>
            <a:r>
              <a:rPr lang="en-US" dirty="0"/>
              <a:t>2021 Legislative Session</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167161" y="1904189"/>
            <a:ext cx="4014439" cy="3397484"/>
          </a:xfrm>
        </p:spPr>
        <p:txBody>
          <a:bodyPr/>
          <a:lstStyle/>
          <a:p>
            <a:pPr algn="l"/>
            <a:r>
              <a:rPr lang="en-US" dirty="0">
                <a:solidFill>
                  <a:schemeClr val="accent1"/>
                </a:solidFill>
              </a:rPr>
              <a:t>State Senate:</a:t>
            </a:r>
          </a:p>
          <a:p>
            <a:pPr algn="l"/>
            <a:r>
              <a:rPr lang="en-US" dirty="0">
                <a:solidFill>
                  <a:schemeClr val="accent1"/>
                </a:solidFill>
              </a:rPr>
              <a:t>	Democrat: 28</a:t>
            </a:r>
          </a:p>
          <a:p>
            <a:pPr algn="l"/>
            <a:r>
              <a:rPr lang="en-US" dirty="0">
                <a:solidFill>
                  <a:schemeClr val="accent1"/>
                </a:solidFill>
              </a:rPr>
              <a:t>	Republican: 21</a:t>
            </a:r>
          </a:p>
          <a:p>
            <a:pPr algn="l"/>
            <a:r>
              <a:rPr lang="en-US" dirty="0">
                <a:solidFill>
                  <a:schemeClr val="accent1"/>
                </a:solidFill>
              </a:rPr>
              <a:t>State House:</a:t>
            </a:r>
          </a:p>
          <a:p>
            <a:pPr algn="l"/>
            <a:r>
              <a:rPr lang="en-US" dirty="0">
                <a:solidFill>
                  <a:schemeClr val="accent1"/>
                </a:solidFill>
              </a:rPr>
              <a:t>	Democrat: 57</a:t>
            </a:r>
          </a:p>
          <a:p>
            <a:pPr algn="l"/>
            <a:r>
              <a:rPr lang="en-US" dirty="0">
                <a:solidFill>
                  <a:schemeClr val="accent1"/>
                </a:solidFill>
              </a:rPr>
              <a:t>	Republican: 41</a:t>
            </a:r>
          </a:p>
          <a:p>
            <a:pPr algn="l"/>
            <a:endParaRPr lang="en-US" dirty="0">
              <a:solidFill>
                <a:schemeClr val="accent1"/>
              </a:solidFill>
            </a:endParaRPr>
          </a:p>
        </p:txBody>
      </p:sp>
      <p:sp>
        <p:nvSpPr>
          <p:cNvPr id="2" name="TextBox 1">
            <a:extLst>
              <a:ext uri="{FF2B5EF4-FFF2-40B4-BE49-F238E27FC236}">
                <a16:creationId xmlns:a16="http://schemas.microsoft.com/office/drawing/2014/main" id="{78EFD112-5822-47A8-9B48-59C09B434AEB}"/>
              </a:ext>
            </a:extLst>
          </p:cNvPr>
          <p:cNvSpPr txBox="1"/>
          <p:nvPr/>
        </p:nvSpPr>
        <p:spPr>
          <a:xfrm>
            <a:off x="5337717" y="1904188"/>
            <a:ext cx="5801338" cy="2585323"/>
          </a:xfrm>
          <a:prstGeom prst="rect">
            <a:avLst/>
          </a:prstGeom>
          <a:noFill/>
        </p:spPr>
        <p:txBody>
          <a:bodyPr wrap="square" rtlCol="0">
            <a:spAutoFit/>
          </a:bodyPr>
          <a:lstStyle/>
          <a:p>
            <a:pPr marL="342900" indent="-342900" algn="l">
              <a:buFont typeface="Arial" panose="020B0604020202020204" pitchFamily="34" charset="0"/>
              <a:buChar char="•"/>
            </a:pPr>
            <a:r>
              <a:rPr lang="en-US" sz="2400" dirty="0"/>
              <a:t>Virtual; limited legislative capacity and little public access to members of the legislature</a:t>
            </a:r>
          </a:p>
          <a:p>
            <a:pPr marL="342900" indent="-342900" algn="l">
              <a:buFont typeface="Arial" panose="020B0604020202020204" pitchFamily="34" charset="0"/>
              <a:buChar char="•"/>
            </a:pPr>
            <a:r>
              <a:rPr lang="en-US" sz="2400" dirty="0"/>
              <a:t>Focus is on the state budget, taxes, and new types of COVID relief</a:t>
            </a:r>
          </a:p>
          <a:p>
            <a:pPr marL="342900" indent="-342900" algn="l">
              <a:buFont typeface="Arial" panose="020B0604020202020204" pitchFamily="34" charset="0"/>
              <a:buChar char="•"/>
            </a:pPr>
            <a:r>
              <a:rPr lang="en-US" sz="2400" dirty="0"/>
              <a:t>Income tax on capital gains </a:t>
            </a:r>
          </a:p>
          <a:p>
            <a:endParaRPr lang="en-US" dirty="0"/>
          </a:p>
        </p:txBody>
      </p:sp>
      <p:sp>
        <p:nvSpPr>
          <p:cNvPr id="4" name="Slide Number Placeholder 3">
            <a:extLst>
              <a:ext uri="{FF2B5EF4-FFF2-40B4-BE49-F238E27FC236}">
                <a16:creationId xmlns:a16="http://schemas.microsoft.com/office/drawing/2014/main" id="{3C472674-F2DD-4171-A949-66CECBF4B228}"/>
              </a:ext>
            </a:extLst>
          </p:cNvPr>
          <p:cNvSpPr>
            <a:spLocks noGrp="1"/>
          </p:cNvSpPr>
          <p:nvPr>
            <p:ph type="sldNum" sz="quarter" idx="12"/>
          </p:nvPr>
        </p:nvSpPr>
        <p:spPr/>
        <p:txBody>
          <a:bodyPr/>
          <a:lstStyle/>
          <a:p>
            <a:fld id="{4E514D2E-E366-44B2-8DB2-9221397E5F15}" type="slidenum">
              <a:rPr lang="en-US" smtClean="0"/>
              <a:t>18</a:t>
            </a:fld>
            <a:endParaRPr lang="en-US"/>
          </a:p>
        </p:txBody>
      </p:sp>
    </p:spTree>
    <p:extLst>
      <p:ext uri="{BB962C8B-B14F-4D97-AF65-F5344CB8AC3E}">
        <p14:creationId xmlns:p14="http://schemas.microsoft.com/office/powerpoint/2010/main" val="2924369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2874988" y="535709"/>
            <a:ext cx="7164940" cy="1368480"/>
          </a:xfrm>
        </p:spPr>
        <p:txBody>
          <a:bodyPr>
            <a:noAutofit/>
          </a:bodyPr>
          <a:lstStyle/>
          <a:p>
            <a:r>
              <a:rPr lang="en-US" sz="4400" dirty="0"/>
              <a:t>Capital Gains Income Tax Proposal in 2021</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423639" y="1904189"/>
            <a:ext cx="9144000" cy="4518914"/>
          </a:xfrm>
        </p:spPr>
        <p:txBody>
          <a:bodyPr>
            <a:normAutofit/>
          </a:bodyPr>
          <a:lstStyle/>
          <a:p>
            <a:pPr marL="342900" indent="-342900" algn="l">
              <a:buFont typeface="Arial" panose="020B0604020202020204" pitchFamily="34" charset="0"/>
              <a:buChar char="•"/>
            </a:pPr>
            <a:r>
              <a:rPr lang="en-US" dirty="0">
                <a:solidFill>
                  <a:schemeClr val="accent1"/>
                </a:solidFill>
              </a:rPr>
              <a:t>SB 5096/HB 1496 Introduced 2021</a:t>
            </a:r>
          </a:p>
          <a:p>
            <a:pPr marL="342900" indent="-342900" algn="l">
              <a:buFont typeface="Arial" panose="020B0604020202020204" pitchFamily="34" charset="0"/>
              <a:buChar char="•"/>
            </a:pPr>
            <a:r>
              <a:rPr lang="en-US" dirty="0"/>
              <a:t>Key findings:</a:t>
            </a:r>
          </a:p>
          <a:p>
            <a:pPr marL="457200" indent="-457200" algn="l">
              <a:buFont typeface="+mj-lt"/>
              <a:buAutoNum type="arabicPeriod"/>
            </a:pPr>
            <a:r>
              <a:rPr lang="en-US" dirty="0"/>
              <a:t>There is no question these proposals would impose an income tax in Washington state. The Federal Internal Revenue Service (IRS) unequivocally says a capital gains tax is an income tax. </a:t>
            </a:r>
          </a:p>
          <a:p>
            <a:pPr marL="457200" indent="-457200" algn="l">
              <a:buFont typeface="+mj-lt"/>
              <a:buAutoNum type="arabicPeriod"/>
            </a:pPr>
            <a:r>
              <a:rPr lang="en-US" dirty="0"/>
              <a:t>If enacted, these proposals would be the first stand-alone income tax on capital gains in the country. </a:t>
            </a:r>
          </a:p>
          <a:p>
            <a:pPr marL="457200" indent="-457200" algn="l">
              <a:buFont typeface="+mj-lt"/>
              <a:buAutoNum type="arabicPeriod"/>
            </a:pPr>
            <a:r>
              <a:rPr lang="en-US" dirty="0"/>
              <a:t>No other state without a personal income tax has a capital gains tax, and those states that do tax capital gains income collect the tax through their state income tax code.</a:t>
            </a:r>
            <a:endParaRPr lang="en-US" dirty="0">
              <a:solidFill>
                <a:schemeClr val="accent1"/>
              </a:solidFill>
            </a:endParaRPr>
          </a:p>
        </p:txBody>
      </p:sp>
      <p:sp>
        <p:nvSpPr>
          <p:cNvPr id="3" name="Slide Number Placeholder 2">
            <a:extLst>
              <a:ext uri="{FF2B5EF4-FFF2-40B4-BE49-F238E27FC236}">
                <a16:creationId xmlns:a16="http://schemas.microsoft.com/office/drawing/2014/main" id="{5E18AE8C-FB64-46DA-A6EB-AFBE4C314AE8}"/>
              </a:ext>
            </a:extLst>
          </p:cNvPr>
          <p:cNvSpPr>
            <a:spLocks noGrp="1"/>
          </p:cNvSpPr>
          <p:nvPr>
            <p:ph type="sldNum" sz="quarter" idx="12"/>
          </p:nvPr>
        </p:nvSpPr>
        <p:spPr/>
        <p:txBody>
          <a:bodyPr/>
          <a:lstStyle/>
          <a:p>
            <a:fld id="{4E514D2E-E366-44B2-8DB2-9221397E5F15}" type="slidenum">
              <a:rPr lang="en-US" smtClean="0"/>
              <a:t>19</a:t>
            </a:fld>
            <a:endParaRPr lang="en-US"/>
          </a:p>
        </p:txBody>
      </p:sp>
    </p:spTree>
    <p:extLst>
      <p:ext uri="{BB962C8B-B14F-4D97-AF65-F5344CB8AC3E}">
        <p14:creationId xmlns:p14="http://schemas.microsoft.com/office/powerpoint/2010/main" val="303698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523999" y="434898"/>
            <a:ext cx="9144000" cy="638684"/>
          </a:xfrm>
        </p:spPr>
        <p:txBody>
          <a:bodyPr>
            <a:noAutofit/>
          </a:bodyPr>
          <a:lstStyle/>
          <a:p>
            <a:r>
              <a:rPr lang="en-US" sz="3600" dirty="0"/>
              <a:t>Federal Employment</a:t>
            </a:r>
          </a:p>
        </p:txBody>
      </p:sp>
      <p:sp>
        <p:nvSpPr>
          <p:cNvPr id="2" name="TextBox 1">
            <a:extLst>
              <a:ext uri="{FF2B5EF4-FFF2-40B4-BE49-F238E27FC236}">
                <a16:creationId xmlns:a16="http://schemas.microsoft.com/office/drawing/2014/main" id="{6F0414FB-5078-4F29-A610-E390874D0BAB}"/>
              </a:ext>
            </a:extLst>
          </p:cNvPr>
          <p:cNvSpPr txBox="1"/>
          <p:nvPr/>
        </p:nvSpPr>
        <p:spPr>
          <a:xfrm>
            <a:off x="1000297" y="1073582"/>
            <a:ext cx="10184939"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national unemployment rate was 3.5% in January 2020. Last time the rate was this low was in December 1969.</a:t>
            </a:r>
            <a:r>
              <a:rPr lang="en-US" sz="2800" baseline="30000" dirty="0"/>
              <a:t>1</a:t>
            </a:r>
          </a:p>
          <a:p>
            <a:pPr marL="457200" indent="-457200">
              <a:buFont typeface="Arial" panose="020B0604020202020204" pitchFamily="34" charset="0"/>
              <a:buChar char="•"/>
            </a:pPr>
            <a:r>
              <a:rPr lang="en-US" sz="2800" dirty="0"/>
              <a:t>113 months of straight growth from Sept. 2010 - February 2020.</a:t>
            </a:r>
            <a:r>
              <a:rPr lang="en-US" sz="2800" baseline="30000" dirty="0"/>
              <a:t>2</a:t>
            </a:r>
          </a:p>
          <a:p>
            <a:pPr marL="914400" lvl="1" indent="-457200">
              <a:buFont typeface="Arial" panose="020B0604020202020204" pitchFamily="34" charset="0"/>
              <a:buChar char="•"/>
            </a:pPr>
            <a:r>
              <a:rPr lang="en-US" sz="2800" dirty="0"/>
              <a:t>Lost 1.4 million jobs in March and 20.8 million jobs in April.</a:t>
            </a:r>
          </a:p>
          <a:p>
            <a:pPr marL="457200" indent="-457200">
              <a:buFont typeface="Arial" panose="020B0604020202020204" pitchFamily="34" charset="0"/>
              <a:buChar char="•"/>
            </a:pPr>
            <a:r>
              <a:rPr lang="en-US" sz="2800" dirty="0"/>
              <a:t>Job reduction by education between Dec 2019 – Dec 2020</a:t>
            </a:r>
            <a:r>
              <a:rPr lang="en-US" sz="2800" baseline="30000" dirty="0"/>
              <a:t>2</a:t>
            </a:r>
            <a:r>
              <a:rPr lang="en-US" sz="2800" dirty="0"/>
              <a:t>:</a:t>
            </a:r>
            <a:endParaRPr lang="en-US" sz="2800" baseline="30000" dirty="0"/>
          </a:p>
          <a:p>
            <a:pPr marL="914400" lvl="1" indent="-457200">
              <a:buFont typeface="Arial" panose="020B0604020202020204" pitchFamily="34" charset="0"/>
              <a:buChar char="•"/>
            </a:pPr>
            <a:r>
              <a:rPr lang="en-US" sz="2800" dirty="0"/>
              <a:t>0% change for BA or more, -8.2% for some college, -7.4% for high school, and -11.3% for less than high school</a:t>
            </a:r>
          </a:p>
          <a:p>
            <a:pPr marL="457200" indent="-457200">
              <a:buFont typeface="Arial" panose="020B0604020202020204" pitchFamily="34" charset="0"/>
              <a:buChar char="•"/>
            </a:pPr>
            <a:r>
              <a:rPr lang="en-US" sz="2800" dirty="0"/>
              <a:t>55.2% of lost jobs returned by the end of 2020</a:t>
            </a:r>
            <a:r>
              <a:rPr lang="en-US" sz="2800" baseline="30000" dirty="0"/>
              <a:t>2</a:t>
            </a:r>
            <a:r>
              <a:rPr lang="en-US" sz="2800" dirty="0"/>
              <a:t>: </a:t>
            </a:r>
          </a:p>
          <a:p>
            <a:pPr marL="914400" lvl="1" indent="-457200">
              <a:buFont typeface="Arial" panose="020B0604020202020204" pitchFamily="34" charset="0"/>
              <a:buChar char="•"/>
            </a:pPr>
            <a:endParaRPr lang="en-US" sz="2800" dirty="0"/>
          </a:p>
        </p:txBody>
      </p:sp>
      <p:sp>
        <p:nvSpPr>
          <p:cNvPr id="4" name="TextBox 3">
            <a:extLst>
              <a:ext uri="{FF2B5EF4-FFF2-40B4-BE49-F238E27FC236}">
                <a16:creationId xmlns:a16="http://schemas.microsoft.com/office/drawing/2014/main" id="{C310DC0F-ECEE-408B-975F-37B0FA08C969}"/>
              </a:ext>
            </a:extLst>
          </p:cNvPr>
          <p:cNvSpPr txBox="1"/>
          <p:nvPr/>
        </p:nvSpPr>
        <p:spPr>
          <a:xfrm>
            <a:off x="1000296" y="5905674"/>
            <a:ext cx="5871559" cy="830997"/>
          </a:xfrm>
          <a:prstGeom prst="rect">
            <a:avLst/>
          </a:prstGeom>
          <a:noFill/>
        </p:spPr>
        <p:txBody>
          <a:bodyPr wrap="square" rtlCol="0">
            <a:spAutoFit/>
          </a:bodyPr>
          <a:lstStyle/>
          <a:p>
            <a:r>
              <a:rPr lang="en-US" sz="1200" baseline="30000" dirty="0"/>
              <a:t>1 </a:t>
            </a:r>
            <a:r>
              <a:rPr lang="en-US" sz="1200" dirty="0"/>
              <a:t>https://data.bls.gov/timeseries/LNS14000000</a:t>
            </a:r>
          </a:p>
          <a:p>
            <a:r>
              <a:rPr lang="en-US" sz="1200" baseline="30000" dirty="0"/>
              <a:t>2 </a:t>
            </a:r>
            <a:r>
              <a:rPr lang="en-US" sz="1200" dirty="0"/>
              <a:t>Abernathy, T. (Jan 26, 2021) AWB. </a:t>
            </a:r>
            <a:r>
              <a:rPr lang="en-US" sz="1200" i="1" dirty="0"/>
              <a:t>Looking Back &amp; Forward the Washington Economy.</a:t>
            </a:r>
            <a:r>
              <a:rPr lang="en-US" sz="1200" dirty="0"/>
              <a:t> https://econleadership.sharefile.com/share/view/s94c0e5141d5b4b8389a2edcd0a5eebed</a:t>
            </a:r>
          </a:p>
          <a:p>
            <a:endParaRPr lang="en-US" sz="1200" dirty="0"/>
          </a:p>
        </p:txBody>
      </p:sp>
      <p:sp>
        <p:nvSpPr>
          <p:cNvPr id="5" name="Slide Number Placeholder 4">
            <a:extLst>
              <a:ext uri="{FF2B5EF4-FFF2-40B4-BE49-F238E27FC236}">
                <a16:creationId xmlns:a16="http://schemas.microsoft.com/office/drawing/2014/main" id="{9EE0FBAE-7DEE-489A-84D5-32CDE6AD2D0D}"/>
              </a:ext>
            </a:extLst>
          </p:cNvPr>
          <p:cNvSpPr>
            <a:spLocks noGrp="1"/>
          </p:cNvSpPr>
          <p:nvPr>
            <p:ph type="sldNum" sz="quarter" idx="12"/>
          </p:nvPr>
        </p:nvSpPr>
        <p:spPr/>
        <p:txBody>
          <a:bodyPr/>
          <a:lstStyle/>
          <a:p>
            <a:fld id="{4E514D2E-E366-44B2-8DB2-9221397E5F15}" type="slidenum">
              <a:rPr lang="en-US" smtClean="0"/>
              <a:t>2</a:t>
            </a:fld>
            <a:endParaRPr lang="en-US"/>
          </a:p>
        </p:txBody>
      </p:sp>
    </p:spTree>
    <p:extLst>
      <p:ext uri="{BB962C8B-B14F-4D97-AF65-F5344CB8AC3E}">
        <p14:creationId xmlns:p14="http://schemas.microsoft.com/office/powerpoint/2010/main" val="4125687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257659"/>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598616" y="257659"/>
            <a:ext cx="8994766" cy="1267978"/>
          </a:xfrm>
        </p:spPr>
        <p:txBody>
          <a:bodyPr>
            <a:normAutofit fontScale="90000"/>
          </a:bodyPr>
          <a:lstStyle/>
          <a:p>
            <a:r>
              <a:rPr lang="en-US" sz="4400" dirty="0"/>
              <a:t>Capital Gains Income Tax – Key Findings Continued</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423639" y="1904189"/>
            <a:ext cx="9144000" cy="4518914"/>
          </a:xfrm>
        </p:spPr>
        <p:txBody>
          <a:bodyPr>
            <a:normAutofit/>
          </a:bodyPr>
          <a:lstStyle/>
          <a:p>
            <a:pPr marL="514350" indent="-514350" algn="l">
              <a:buFont typeface="+mj-lt"/>
              <a:buAutoNum type="arabicPeriod" startAt="4"/>
            </a:pPr>
            <a:r>
              <a:rPr lang="en-US" dirty="0"/>
              <a:t>Officials in every state revenue department across the country agree that income taxes on capital gains are extremely volatile and unpredictable. </a:t>
            </a:r>
          </a:p>
          <a:p>
            <a:pPr marL="514350" indent="-514350" algn="l">
              <a:buFont typeface="+mj-lt"/>
              <a:buAutoNum type="arabicPeriod" startAt="4"/>
            </a:pPr>
            <a:r>
              <a:rPr lang="en-US" dirty="0"/>
              <a:t>If enacted, the income tax on capital gains would certainly face legal challenges for being an unconstitutional tax on income.</a:t>
            </a:r>
          </a:p>
          <a:p>
            <a:pPr marL="514350" indent="-514350" algn="l">
              <a:buFont typeface="+mj-lt"/>
              <a:buAutoNum type="arabicPeriod" startAt="4"/>
            </a:pPr>
            <a:r>
              <a:rPr lang="en-US" dirty="0"/>
              <a:t> Washington’s Department of Commerce has made the state’s lack of an income tax a major selling point for its “Choose Washington” campaign.</a:t>
            </a:r>
          </a:p>
        </p:txBody>
      </p:sp>
      <p:sp>
        <p:nvSpPr>
          <p:cNvPr id="3" name="Slide Number Placeholder 2">
            <a:extLst>
              <a:ext uri="{FF2B5EF4-FFF2-40B4-BE49-F238E27FC236}">
                <a16:creationId xmlns:a16="http://schemas.microsoft.com/office/drawing/2014/main" id="{7F86013D-E015-4D8A-93E3-3621AD7BDCAA}"/>
              </a:ext>
            </a:extLst>
          </p:cNvPr>
          <p:cNvSpPr>
            <a:spLocks noGrp="1"/>
          </p:cNvSpPr>
          <p:nvPr>
            <p:ph type="sldNum" sz="quarter" idx="12"/>
          </p:nvPr>
        </p:nvSpPr>
        <p:spPr/>
        <p:txBody>
          <a:bodyPr/>
          <a:lstStyle/>
          <a:p>
            <a:fld id="{4E514D2E-E366-44B2-8DB2-9221397E5F15}" type="slidenum">
              <a:rPr lang="en-US" smtClean="0"/>
              <a:t>20</a:t>
            </a:fld>
            <a:endParaRPr lang="en-US"/>
          </a:p>
        </p:txBody>
      </p:sp>
    </p:spTree>
    <p:extLst>
      <p:ext uri="{BB962C8B-B14F-4D97-AF65-F5344CB8AC3E}">
        <p14:creationId xmlns:p14="http://schemas.microsoft.com/office/powerpoint/2010/main" val="372734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1014762"/>
            <a:ext cx="9144000" cy="889426"/>
          </a:xfrm>
        </p:spPr>
        <p:txBody>
          <a:bodyPr>
            <a:normAutofit fontScale="90000"/>
          </a:bodyPr>
          <a:lstStyle/>
          <a:p>
            <a:r>
              <a:rPr lang="en-US" sz="4400" dirty="0"/>
              <a:t>Capital Gains Income Tax Proposal in 2021</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423639" y="1904189"/>
            <a:ext cx="9144000" cy="4518914"/>
          </a:xfrm>
        </p:spPr>
        <p:txBody>
          <a:bodyPr>
            <a:normAutofit/>
          </a:bodyPr>
          <a:lstStyle/>
          <a:p>
            <a:pPr algn="l"/>
            <a:endParaRPr lang="en-US" sz="2800" dirty="0">
              <a:solidFill>
                <a:schemeClr val="accent1"/>
              </a:solidFill>
            </a:endParaRPr>
          </a:p>
          <a:p>
            <a:pPr marL="342900" indent="-342900" algn="l">
              <a:buFont typeface="Arial" panose="020B0604020202020204" pitchFamily="34" charset="0"/>
              <a:buChar char="•"/>
            </a:pPr>
            <a:r>
              <a:rPr lang="en-US" sz="2800" dirty="0">
                <a:solidFill>
                  <a:schemeClr val="accent1"/>
                </a:solidFill>
              </a:rPr>
              <a:t>Capital gains taxes are income taxes according to every state and now the IRS; no state calls a capital gains tax on excise tax</a:t>
            </a:r>
          </a:p>
          <a:p>
            <a:pPr marL="342900" indent="-342900" algn="l">
              <a:buFont typeface="Arial" panose="020B0604020202020204" pitchFamily="34" charset="0"/>
              <a:buChar char="•"/>
            </a:pPr>
            <a:r>
              <a:rPr lang="en-US" sz="2800" dirty="0">
                <a:solidFill>
                  <a:schemeClr val="accent1"/>
                </a:solidFill>
              </a:rPr>
              <a:t>Passage would lead to a court challenge on constitutional grounds</a:t>
            </a:r>
          </a:p>
          <a:p>
            <a:pPr marL="342900" indent="-342900" algn="l">
              <a:buFont typeface="Arial" panose="020B0604020202020204" pitchFamily="34" charset="0"/>
              <a:buChar char="•"/>
            </a:pPr>
            <a:r>
              <a:rPr lang="en-US" sz="2800" dirty="0">
                <a:solidFill>
                  <a:schemeClr val="accent1"/>
                </a:solidFill>
              </a:rPr>
              <a:t>First step to a statewide general income tax</a:t>
            </a:r>
          </a:p>
          <a:p>
            <a:pPr marL="342900" indent="-342900" algn="l">
              <a:buFont typeface="Arial" panose="020B0604020202020204" pitchFamily="34" charset="0"/>
              <a:buChar char="•"/>
            </a:pPr>
            <a:r>
              <a:rPr lang="en-US" sz="2800" dirty="0">
                <a:solidFill>
                  <a:schemeClr val="accent1"/>
                </a:solidFill>
              </a:rPr>
              <a:t>Income taxes are volatile revenue sources</a:t>
            </a:r>
          </a:p>
        </p:txBody>
      </p:sp>
      <p:sp>
        <p:nvSpPr>
          <p:cNvPr id="3" name="Slide Number Placeholder 2">
            <a:extLst>
              <a:ext uri="{FF2B5EF4-FFF2-40B4-BE49-F238E27FC236}">
                <a16:creationId xmlns:a16="http://schemas.microsoft.com/office/drawing/2014/main" id="{83E0AFE5-53B8-4FAB-9512-D8B975CC1472}"/>
              </a:ext>
            </a:extLst>
          </p:cNvPr>
          <p:cNvSpPr>
            <a:spLocks noGrp="1"/>
          </p:cNvSpPr>
          <p:nvPr>
            <p:ph type="sldNum" sz="quarter" idx="12"/>
          </p:nvPr>
        </p:nvSpPr>
        <p:spPr/>
        <p:txBody>
          <a:bodyPr/>
          <a:lstStyle/>
          <a:p>
            <a:fld id="{4E514D2E-E366-44B2-8DB2-9221397E5F15}" type="slidenum">
              <a:rPr lang="en-US" smtClean="0"/>
              <a:t>21</a:t>
            </a:fld>
            <a:endParaRPr lang="en-US"/>
          </a:p>
        </p:txBody>
      </p:sp>
    </p:spTree>
    <p:extLst>
      <p:ext uri="{BB962C8B-B14F-4D97-AF65-F5344CB8AC3E}">
        <p14:creationId xmlns:p14="http://schemas.microsoft.com/office/powerpoint/2010/main" val="1277857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512957"/>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222917" y="662790"/>
            <a:ext cx="9144000" cy="889426"/>
          </a:xfrm>
        </p:spPr>
        <p:txBody>
          <a:bodyPr>
            <a:normAutofit/>
          </a:bodyPr>
          <a:lstStyle/>
          <a:p>
            <a:r>
              <a:rPr lang="en-US" sz="4400" dirty="0"/>
              <a:t>WA State Budget </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167161" y="1904188"/>
            <a:ext cx="9144000" cy="445855"/>
          </a:xfrm>
        </p:spPr>
        <p:txBody>
          <a:bodyPr/>
          <a:lstStyle/>
          <a:p>
            <a:endParaRPr lang="en-US" dirty="0">
              <a:solidFill>
                <a:schemeClr val="accent1">
                  <a:lumMod val="75000"/>
                </a:schemeClr>
              </a:solidFill>
            </a:endParaRPr>
          </a:p>
          <a:p>
            <a:endParaRPr lang="en-US" dirty="0"/>
          </a:p>
        </p:txBody>
      </p:sp>
      <p:sp>
        <p:nvSpPr>
          <p:cNvPr id="2" name="TextBox 1">
            <a:extLst>
              <a:ext uri="{FF2B5EF4-FFF2-40B4-BE49-F238E27FC236}">
                <a16:creationId xmlns:a16="http://schemas.microsoft.com/office/drawing/2014/main" id="{11A9A1DB-53C6-4C27-8103-DC8D87392CDB}"/>
              </a:ext>
            </a:extLst>
          </p:cNvPr>
          <p:cNvSpPr txBox="1"/>
          <p:nvPr/>
        </p:nvSpPr>
        <p:spPr>
          <a:xfrm>
            <a:off x="535258" y="1564243"/>
            <a:ext cx="11062010" cy="4555093"/>
          </a:xfrm>
          <a:prstGeom prst="rect">
            <a:avLst/>
          </a:prstGeom>
          <a:noFill/>
        </p:spPr>
        <p:txBody>
          <a:bodyPr wrap="square" rtlCol="0">
            <a:spAutoFit/>
          </a:bodyPr>
          <a:lstStyle/>
          <a:p>
            <a:pPr lvl="0"/>
            <a:r>
              <a:rPr lang="en-US" sz="2800" dirty="0">
                <a:solidFill>
                  <a:schemeClr val="accent1"/>
                </a:solidFill>
              </a:rPr>
              <a:t>WA State doesn’t have a revenue problem, it has a spending problem</a:t>
            </a:r>
          </a:p>
          <a:p>
            <a:pPr lvl="0"/>
            <a:endParaRPr lang="en-US" sz="2800" dirty="0">
              <a:solidFill>
                <a:schemeClr val="accent1"/>
              </a:solidFill>
            </a:endParaRPr>
          </a:p>
          <a:p>
            <a:pPr marL="742950" lvl="1" indent="-285750">
              <a:buFont typeface="Arial" panose="020B0604020202020204" pitchFamily="34" charset="0"/>
              <a:buChar char="•"/>
            </a:pPr>
            <a:r>
              <a:rPr lang="en-US" sz="2800" dirty="0">
                <a:solidFill>
                  <a:schemeClr val="accent1"/>
                </a:solidFill>
              </a:rPr>
              <a:t>The current 2019-21 state budget is $53.3B. Governor’s proposal is to increase by 8% to $57.6B between 2021-23.</a:t>
            </a:r>
            <a:br>
              <a:rPr lang="en-US" sz="2800" dirty="0">
                <a:solidFill>
                  <a:schemeClr val="accent1"/>
                </a:solidFill>
              </a:rPr>
            </a:br>
            <a:endParaRPr lang="en-US" sz="2800" dirty="0">
              <a:solidFill>
                <a:schemeClr val="accent1"/>
              </a:solidFill>
            </a:endParaRPr>
          </a:p>
          <a:p>
            <a:pPr marL="742950" lvl="1" indent="-285750">
              <a:buFont typeface="Arial" panose="020B0604020202020204" pitchFamily="34" charset="0"/>
              <a:buChar char="•"/>
            </a:pPr>
            <a:r>
              <a:rPr lang="en-US" sz="2800" dirty="0">
                <a:solidFill>
                  <a:schemeClr val="accent1"/>
                </a:solidFill>
              </a:rPr>
              <a:t>State spending has already increase by about 77% over the last 10 years</a:t>
            </a:r>
            <a:br>
              <a:rPr lang="en-US" sz="2800" dirty="0">
                <a:solidFill>
                  <a:schemeClr val="accent1"/>
                </a:solidFill>
              </a:rPr>
            </a:br>
            <a:endParaRPr lang="en-US" sz="2800" dirty="0">
              <a:solidFill>
                <a:schemeClr val="accent1"/>
              </a:solidFill>
            </a:endParaRPr>
          </a:p>
          <a:p>
            <a:pPr marL="742950" lvl="1" indent="-285750">
              <a:buFont typeface="Arial" panose="020B0604020202020204" pitchFamily="34" charset="0"/>
              <a:buChar char="•"/>
            </a:pPr>
            <a:r>
              <a:rPr lang="en-US" sz="2800" dirty="0">
                <a:solidFill>
                  <a:schemeClr val="accent1"/>
                </a:solidFill>
              </a:rPr>
              <a:t>No budget deficit. 2019-21 budget is balanced. </a:t>
            </a:r>
            <a:br>
              <a:rPr lang="en-US" sz="2000" dirty="0">
                <a:solidFill>
                  <a:schemeClr val="accent1"/>
                </a:solidFill>
              </a:rPr>
            </a:br>
            <a:endParaRPr lang="en-US" sz="2000" dirty="0">
              <a:solidFill>
                <a:schemeClr val="accent1"/>
              </a:solidFill>
            </a:endParaRPr>
          </a:p>
          <a:p>
            <a:pPr lvl="1"/>
            <a:endParaRPr lang="en-US" dirty="0"/>
          </a:p>
        </p:txBody>
      </p:sp>
      <p:sp>
        <p:nvSpPr>
          <p:cNvPr id="4" name="Slide Number Placeholder 3">
            <a:extLst>
              <a:ext uri="{FF2B5EF4-FFF2-40B4-BE49-F238E27FC236}">
                <a16:creationId xmlns:a16="http://schemas.microsoft.com/office/drawing/2014/main" id="{DD0A0186-DF78-4A26-BA20-E9579149547B}"/>
              </a:ext>
            </a:extLst>
          </p:cNvPr>
          <p:cNvSpPr>
            <a:spLocks noGrp="1"/>
          </p:cNvSpPr>
          <p:nvPr>
            <p:ph type="sldNum" sz="quarter" idx="12"/>
          </p:nvPr>
        </p:nvSpPr>
        <p:spPr/>
        <p:txBody>
          <a:bodyPr/>
          <a:lstStyle/>
          <a:p>
            <a:fld id="{4E514D2E-E366-44B2-8DB2-9221397E5F15}" type="slidenum">
              <a:rPr lang="en-US" smtClean="0"/>
              <a:t>22</a:t>
            </a:fld>
            <a:endParaRPr lang="en-US"/>
          </a:p>
        </p:txBody>
      </p:sp>
    </p:spTree>
    <p:extLst>
      <p:ext uri="{BB962C8B-B14F-4D97-AF65-F5344CB8AC3E}">
        <p14:creationId xmlns:p14="http://schemas.microsoft.com/office/powerpoint/2010/main" val="198003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559123"/>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222917" y="662790"/>
            <a:ext cx="9144000" cy="889426"/>
          </a:xfrm>
        </p:spPr>
        <p:txBody>
          <a:bodyPr>
            <a:normAutofit/>
          </a:bodyPr>
          <a:lstStyle/>
          <a:p>
            <a:r>
              <a:rPr lang="en-US" sz="4400" dirty="0"/>
              <a:t>WA State Revenue</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8368145" y="1904188"/>
            <a:ext cx="1943016" cy="445855"/>
          </a:xfrm>
        </p:spPr>
        <p:txBody>
          <a:bodyPr/>
          <a:lstStyle/>
          <a:p>
            <a:endParaRPr lang="en-US" dirty="0">
              <a:solidFill>
                <a:schemeClr val="accent1">
                  <a:lumMod val="75000"/>
                </a:schemeClr>
              </a:solidFill>
            </a:endParaRPr>
          </a:p>
          <a:p>
            <a:endParaRPr lang="en-US" dirty="0"/>
          </a:p>
        </p:txBody>
      </p:sp>
      <p:pic>
        <p:nvPicPr>
          <p:cNvPr id="5" name="Picture 4">
            <a:extLst>
              <a:ext uri="{FF2B5EF4-FFF2-40B4-BE49-F238E27FC236}">
                <a16:creationId xmlns:a16="http://schemas.microsoft.com/office/drawing/2014/main" id="{B5C45D1C-6477-4817-AD1E-FE4123252AF1}"/>
              </a:ext>
            </a:extLst>
          </p:cNvPr>
          <p:cNvPicPr>
            <a:picLocks noChangeAspect="1"/>
          </p:cNvPicPr>
          <p:nvPr/>
        </p:nvPicPr>
        <p:blipFill>
          <a:blip r:embed="rId3"/>
          <a:stretch>
            <a:fillRect/>
          </a:stretch>
        </p:blipFill>
        <p:spPr>
          <a:xfrm>
            <a:off x="1004141" y="1501386"/>
            <a:ext cx="6673697" cy="5005273"/>
          </a:xfrm>
          <a:prstGeom prst="rect">
            <a:avLst/>
          </a:prstGeom>
        </p:spPr>
      </p:pic>
      <p:sp>
        <p:nvSpPr>
          <p:cNvPr id="3" name="TextBox 2">
            <a:extLst>
              <a:ext uri="{FF2B5EF4-FFF2-40B4-BE49-F238E27FC236}">
                <a16:creationId xmlns:a16="http://schemas.microsoft.com/office/drawing/2014/main" id="{364A8AE1-2723-4772-B0B0-4A900FE82108}"/>
              </a:ext>
            </a:extLst>
          </p:cNvPr>
          <p:cNvSpPr txBox="1"/>
          <p:nvPr/>
        </p:nvSpPr>
        <p:spPr>
          <a:xfrm>
            <a:off x="7836068" y="5490996"/>
            <a:ext cx="3777672" cy="1015663"/>
          </a:xfrm>
          <a:prstGeom prst="rect">
            <a:avLst/>
          </a:prstGeom>
          <a:noFill/>
        </p:spPr>
        <p:txBody>
          <a:bodyPr wrap="square" rtlCol="0">
            <a:spAutoFit/>
          </a:bodyPr>
          <a:lstStyle/>
          <a:p>
            <a:r>
              <a:rPr lang="en-US" sz="1200" baseline="30000" dirty="0"/>
              <a:t>25 </a:t>
            </a:r>
            <a:r>
              <a:rPr lang="en-US" sz="1200" dirty="0"/>
              <a:t>Washington State Economic and Revenue Forecast Council (Nov. 18, 2020). </a:t>
            </a:r>
            <a:r>
              <a:rPr lang="en-US" sz="1200" i="1" dirty="0"/>
              <a:t>Revenue Review and Budget Outlook Adoption. </a:t>
            </a:r>
            <a:r>
              <a:rPr lang="en-US" sz="1200" dirty="0"/>
              <a:t>https://erfc.wa.gov/sites/default/files/public/documents/forecasts/ec20201103.pdf</a:t>
            </a:r>
            <a:endParaRPr lang="en-US" sz="1200" baseline="30000" dirty="0"/>
          </a:p>
        </p:txBody>
      </p:sp>
      <p:sp>
        <p:nvSpPr>
          <p:cNvPr id="4" name="TextBox 3">
            <a:extLst>
              <a:ext uri="{FF2B5EF4-FFF2-40B4-BE49-F238E27FC236}">
                <a16:creationId xmlns:a16="http://schemas.microsoft.com/office/drawing/2014/main" id="{2735DB37-9758-45B5-98F2-DFA04DDF539A}"/>
              </a:ext>
            </a:extLst>
          </p:cNvPr>
          <p:cNvSpPr txBox="1"/>
          <p:nvPr/>
        </p:nvSpPr>
        <p:spPr>
          <a:xfrm>
            <a:off x="7836068" y="1552216"/>
            <a:ext cx="609600" cy="369332"/>
          </a:xfrm>
          <a:prstGeom prst="rect">
            <a:avLst/>
          </a:prstGeom>
          <a:noFill/>
        </p:spPr>
        <p:txBody>
          <a:bodyPr wrap="square" rtlCol="0">
            <a:spAutoFit/>
          </a:bodyPr>
          <a:lstStyle/>
          <a:p>
            <a:r>
              <a:rPr lang="en-US" dirty="0"/>
              <a:t>25</a:t>
            </a:r>
          </a:p>
        </p:txBody>
      </p:sp>
      <p:sp>
        <p:nvSpPr>
          <p:cNvPr id="6" name="Slide Number Placeholder 5">
            <a:extLst>
              <a:ext uri="{FF2B5EF4-FFF2-40B4-BE49-F238E27FC236}">
                <a16:creationId xmlns:a16="http://schemas.microsoft.com/office/drawing/2014/main" id="{FC840C24-5D4A-4505-BA21-3B88251A77E0}"/>
              </a:ext>
            </a:extLst>
          </p:cNvPr>
          <p:cNvSpPr>
            <a:spLocks noGrp="1"/>
          </p:cNvSpPr>
          <p:nvPr>
            <p:ph type="sldNum" sz="quarter" idx="12"/>
          </p:nvPr>
        </p:nvSpPr>
        <p:spPr/>
        <p:txBody>
          <a:bodyPr/>
          <a:lstStyle/>
          <a:p>
            <a:fld id="{4E514D2E-E366-44B2-8DB2-9221397E5F15}" type="slidenum">
              <a:rPr lang="en-US" smtClean="0"/>
              <a:t>23</a:t>
            </a:fld>
            <a:endParaRPr lang="en-US"/>
          </a:p>
        </p:txBody>
      </p:sp>
    </p:spTree>
    <p:extLst>
      <p:ext uri="{BB962C8B-B14F-4D97-AF65-F5344CB8AC3E}">
        <p14:creationId xmlns:p14="http://schemas.microsoft.com/office/powerpoint/2010/main" val="288656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822" y="434898"/>
            <a:ext cx="11351941" cy="6233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724830"/>
            <a:ext cx="9144000" cy="740126"/>
          </a:xfrm>
        </p:spPr>
        <p:txBody>
          <a:bodyPr>
            <a:noAutofit/>
          </a:bodyPr>
          <a:lstStyle/>
          <a:p>
            <a:r>
              <a:rPr lang="en-US" sz="4000" dirty="0"/>
              <a:t>Revenue Still Increasing</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786384" y="1556553"/>
            <a:ext cx="5799611" cy="4295607"/>
          </a:xfrm>
        </p:spPr>
        <p:txBody>
          <a:bodyPr>
            <a:normAutofit lnSpcReduction="10000"/>
          </a:bodyPr>
          <a:lstStyle/>
          <a:p>
            <a:pPr marL="457200" indent="-457200" algn="l">
              <a:buFont typeface="Arial" panose="020B0604020202020204" pitchFamily="34" charset="0"/>
              <a:buChar char="•"/>
            </a:pPr>
            <a:r>
              <a:rPr lang="en-US" sz="2800" dirty="0"/>
              <a:t>From the November 2020 Revenue Forecast: “Total state revenues are now expected to grow 10.7% between the 2017-19 and 2019-21 biennia and 7.2% between the 2019-21 and 2021-23 biennia.“</a:t>
            </a:r>
            <a:r>
              <a:rPr lang="en-US" sz="2800" baseline="30000" dirty="0"/>
              <a:t>20</a:t>
            </a:r>
            <a:br>
              <a:rPr lang="en-US" sz="2800" baseline="30000" dirty="0"/>
            </a:br>
            <a:endParaRPr lang="en-US" sz="2800" baseline="30000" dirty="0"/>
          </a:p>
          <a:p>
            <a:pPr marL="457200" indent="-457200" algn="l">
              <a:buFont typeface="Arial" panose="020B0604020202020204" pitchFamily="34" charset="0"/>
              <a:buChar char="•"/>
            </a:pPr>
            <a:r>
              <a:rPr lang="en-US" sz="2800" dirty="0"/>
              <a:t>February 2021 monthly tax collections update: "Cumulatively, collections are now $592.6 million (9.0%) higher than forecasted."  </a:t>
            </a:r>
          </a:p>
          <a:p>
            <a:pPr marL="457200" indent="-457200" algn="l">
              <a:buFont typeface="Arial" panose="020B0604020202020204" pitchFamily="34" charset="0"/>
              <a:buChar char="•"/>
            </a:pPr>
            <a:endParaRPr lang="en-US" sz="2800" baseline="30000" dirty="0"/>
          </a:p>
          <a:p>
            <a:endParaRPr lang="en-US" dirty="0"/>
          </a:p>
        </p:txBody>
      </p:sp>
      <p:pic>
        <p:nvPicPr>
          <p:cNvPr id="1026" name="Picture 2" descr="Image">
            <a:extLst>
              <a:ext uri="{FF2B5EF4-FFF2-40B4-BE49-F238E27FC236}">
                <a16:creationId xmlns:a16="http://schemas.microsoft.com/office/drawing/2014/main" id="{B808CD53-D2B8-6143-B0A9-D20F02AB93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675" y="1411869"/>
            <a:ext cx="4894620" cy="515097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93C5C00-838E-44DE-A0B2-468D8EAA8699}"/>
              </a:ext>
            </a:extLst>
          </p:cNvPr>
          <p:cNvSpPr>
            <a:spLocks noGrp="1"/>
          </p:cNvSpPr>
          <p:nvPr>
            <p:ph type="sldNum" sz="quarter" idx="12"/>
          </p:nvPr>
        </p:nvSpPr>
        <p:spPr/>
        <p:txBody>
          <a:bodyPr/>
          <a:lstStyle/>
          <a:p>
            <a:fld id="{4E514D2E-E366-44B2-8DB2-9221397E5F15}" type="slidenum">
              <a:rPr lang="en-US" smtClean="0"/>
              <a:t>24</a:t>
            </a:fld>
            <a:endParaRPr lang="en-US"/>
          </a:p>
        </p:txBody>
      </p:sp>
    </p:spTree>
    <p:extLst>
      <p:ext uri="{BB962C8B-B14F-4D97-AF65-F5344CB8AC3E}">
        <p14:creationId xmlns:p14="http://schemas.microsoft.com/office/powerpoint/2010/main" val="189427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233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724830"/>
            <a:ext cx="9144000" cy="740126"/>
          </a:xfrm>
        </p:spPr>
        <p:txBody>
          <a:bodyPr>
            <a:noAutofit/>
          </a:bodyPr>
          <a:lstStyle/>
          <a:p>
            <a:r>
              <a:rPr lang="en-US" sz="4000" dirty="0"/>
              <a:t>Various New Tax Proposals</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786384" y="1556553"/>
            <a:ext cx="10168128" cy="4295607"/>
          </a:xfrm>
        </p:spPr>
        <p:txBody>
          <a:bodyPr>
            <a:normAutofit fontScale="92500" lnSpcReduction="20000"/>
          </a:bodyPr>
          <a:lstStyle/>
          <a:p>
            <a:pPr marL="457200" indent="-457200" algn="l">
              <a:buFont typeface="Arial" panose="020B0604020202020204" pitchFamily="34" charset="0"/>
              <a:buChar char="•"/>
            </a:pPr>
            <a:r>
              <a:rPr lang="en-US" sz="2800" dirty="0"/>
              <a:t>N</a:t>
            </a:r>
            <a:r>
              <a:rPr lang="en-US" sz="2800" b="0" i="0" u="none" strike="noStrike" baseline="0" dirty="0"/>
              <a:t>ew $3.25 per person, per month tax on health insurance plans.</a:t>
            </a:r>
          </a:p>
          <a:p>
            <a:pPr marL="457200" indent="-457200" algn="l">
              <a:buFont typeface="Arial" panose="020B0604020202020204" pitchFamily="34" charset="0"/>
              <a:buChar char="•"/>
            </a:pPr>
            <a:r>
              <a:rPr lang="en-US" sz="2800" dirty="0"/>
              <a:t>Income tax on capital gains</a:t>
            </a:r>
          </a:p>
          <a:p>
            <a:pPr marL="457200" indent="-457200" algn="l">
              <a:buFont typeface="Arial" panose="020B0604020202020204" pitchFamily="34" charset="0"/>
              <a:buChar char="•"/>
            </a:pPr>
            <a:r>
              <a:rPr lang="en-US" sz="2800" dirty="0"/>
              <a:t>Seattle-styled statewide employer compensation tax</a:t>
            </a:r>
          </a:p>
          <a:p>
            <a:pPr marL="457200" indent="-457200" algn="l">
              <a:buFont typeface="Arial" panose="020B0604020202020204" pitchFamily="34" charset="0"/>
              <a:buChar char="•"/>
            </a:pPr>
            <a:r>
              <a:rPr lang="en-US" sz="2800" dirty="0"/>
              <a:t>Wealth tax </a:t>
            </a:r>
          </a:p>
          <a:p>
            <a:pPr marL="457200" indent="-457200" algn="l">
              <a:buFont typeface="Arial" panose="020B0604020202020204" pitchFamily="34" charset="0"/>
              <a:buChar char="•"/>
            </a:pPr>
            <a:r>
              <a:rPr lang="en-US" sz="2800" dirty="0"/>
              <a:t>Statewide soda tax </a:t>
            </a:r>
          </a:p>
          <a:p>
            <a:pPr marL="457200" indent="-457200" algn="l">
              <a:buFont typeface="Arial" panose="020B0604020202020204" pitchFamily="34" charset="0"/>
              <a:buChar char="•"/>
            </a:pPr>
            <a:r>
              <a:rPr lang="en-US" sz="2800" dirty="0"/>
              <a:t>Business tax preferences repeal   </a:t>
            </a:r>
          </a:p>
          <a:p>
            <a:pPr marL="457200" indent="-457200" algn="l">
              <a:buFont typeface="Arial" panose="020B0604020202020204" pitchFamily="34" charset="0"/>
              <a:buChar char="•"/>
            </a:pPr>
            <a:r>
              <a:rPr lang="en-US" sz="2800" dirty="0"/>
              <a:t>Wireless devices tax</a:t>
            </a:r>
          </a:p>
          <a:p>
            <a:pPr marL="457200" indent="-457200" algn="l">
              <a:buFont typeface="Arial" panose="020B0604020202020204" pitchFamily="34" charset="0"/>
              <a:buChar char="•"/>
            </a:pPr>
            <a:r>
              <a:rPr lang="en-US" sz="2800" dirty="0"/>
              <a:t>New 40% top rate for death/estate tax </a:t>
            </a:r>
          </a:p>
          <a:p>
            <a:pPr marL="457200" indent="-457200" algn="l">
              <a:buFont typeface="Arial" panose="020B0604020202020204" pitchFamily="34" charset="0"/>
              <a:buChar char="•"/>
            </a:pPr>
            <a:r>
              <a:rPr lang="en-US" sz="2800" dirty="0"/>
              <a:t>Carbon Tax/Low Carbon Fuel Standard</a:t>
            </a:r>
          </a:p>
          <a:p>
            <a:pPr marL="457200" indent="-457200" algn="l">
              <a:buFont typeface="Arial" panose="020B0604020202020204" pitchFamily="34" charset="0"/>
              <a:buChar char="•"/>
            </a:pPr>
            <a:r>
              <a:rPr lang="en-US" sz="2800" dirty="0"/>
              <a:t>Gas tax/Vehicle fees </a:t>
            </a:r>
          </a:p>
          <a:p>
            <a:pPr marL="342900" indent="-342900" algn="l">
              <a:buFont typeface="Arial" panose="020B0604020202020204" pitchFamily="34" charset="0"/>
              <a:buChar char="•"/>
            </a:pPr>
            <a:endParaRPr lang="en-US" dirty="0">
              <a:solidFill>
                <a:schemeClr val="accent1"/>
              </a:solidFill>
            </a:endParaRPr>
          </a:p>
          <a:p>
            <a:endParaRPr lang="en-US" dirty="0"/>
          </a:p>
        </p:txBody>
      </p:sp>
      <p:sp>
        <p:nvSpPr>
          <p:cNvPr id="3" name="Slide Number Placeholder 2">
            <a:extLst>
              <a:ext uri="{FF2B5EF4-FFF2-40B4-BE49-F238E27FC236}">
                <a16:creationId xmlns:a16="http://schemas.microsoft.com/office/drawing/2014/main" id="{B5009C2C-3BC2-423D-B3E7-B061EF3B0231}"/>
              </a:ext>
            </a:extLst>
          </p:cNvPr>
          <p:cNvSpPr>
            <a:spLocks noGrp="1"/>
          </p:cNvSpPr>
          <p:nvPr>
            <p:ph type="sldNum" sz="quarter" idx="12"/>
          </p:nvPr>
        </p:nvSpPr>
        <p:spPr/>
        <p:txBody>
          <a:bodyPr/>
          <a:lstStyle/>
          <a:p>
            <a:fld id="{4E514D2E-E366-44B2-8DB2-9221397E5F15}" type="slidenum">
              <a:rPr lang="en-US" smtClean="0"/>
              <a:t>25</a:t>
            </a:fld>
            <a:endParaRPr lang="en-US"/>
          </a:p>
        </p:txBody>
      </p:sp>
    </p:spTree>
    <p:extLst>
      <p:ext uri="{BB962C8B-B14F-4D97-AF65-F5344CB8AC3E}">
        <p14:creationId xmlns:p14="http://schemas.microsoft.com/office/powerpoint/2010/main" val="3075478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2335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724830"/>
            <a:ext cx="9144000" cy="740126"/>
          </a:xfrm>
        </p:spPr>
        <p:txBody>
          <a:bodyPr>
            <a:noAutofit/>
          </a:bodyPr>
          <a:lstStyle/>
          <a:p>
            <a:endParaRPr lang="en-US" sz="4000" dirty="0"/>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786384" y="1556553"/>
            <a:ext cx="10168128" cy="4295607"/>
          </a:xfrm>
        </p:spPr>
        <p:txBody>
          <a:bodyPr>
            <a:normAutofit/>
          </a:bodyPr>
          <a:lstStyle/>
          <a:p>
            <a:endParaRPr lang="en-US" dirty="0"/>
          </a:p>
        </p:txBody>
      </p:sp>
      <p:pic>
        <p:nvPicPr>
          <p:cNvPr id="7" name="Picture 6">
            <a:extLst>
              <a:ext uri="{FF2B5EF4-FFF2-40B4-BE49-F238E27FC236}">
                <a16:creationId xmlns:a16="http://schemas.microsoft.com/office/drawing/2014/main" id="{D6712FD6-B23F-48E6-9D5A-5D8482A7193D}"/>
              </a:ext>
            </a:extLst>
          </p:cNvPr>
          <p:cNvPicPr>
            <a:picLocks noChangeAspect="1"/>
          </p:cNvPicPr>
          <p:nvPr/>
        </p:nvPicPr>
        <p:blipFill>
          <a:blip r:embed="rId3"/>
          <a:stretch>
            <a:fillRect/>
          </a:stretch>
        </p:blipFill>
        <p:spPr>
          <a:xfrm>
            <a:off x="470703" y="251969"/>
            <a:ext cx="11222534" cy="6338214"/>
          </a:xfrm>
          <a:prstGeom prst="rect">
            <a:avLst/>
          </a:prstGeom>
        </p:spPr>
      </p:pic>
      <p:sp>
        <p:nvSpPr>
          <p:cNvPr id="3" name="Slide Number Placeholder 2">
            <a:extLst>
              <a:ext uri="{FF2B5EF4-FFF2-40B4-BE49-F238E27FC236}">
                <a16:creationId xmlns:a16="http://schemas.microsoft.com/office/drawing/2014/main" id="{B915F39B-EAA5-41B9-9D4D-02410081F4D7}"/>
              </a:ext>
            </a:extLst>
          </p:cNvPr>
          <p:cNvSpPr>
            <a:spLocks noGrp="1"/>
          </p:cNvSpPr>
          <p:nvPr>
            <p:ph type="sldNum" sz="quarter" idx="12"/>
          </p:nvPr>
        </p:nvSpPr>
        <p:spPr/>
        <p:txBody>
          <a:bodyPr/>
          <a:lstStyle/>
          <a:p>
            <a:fld id="{4E514D2E-E366-44B2-8DB2-9221397E5F15}" type="slidenum">
              <a:rPr lang="en-US" smtClean="0"/>
              <a:t>26</a:t>
            </a:fld>
            <a:endParaRPr lang="en-US"/>
          </a:p>
        </p:txBody>
      </p:sp>
    </p:spTree>
    <p:extLst>
      <p:ext uri="{BB962C8B-B14F-4D97-AF65-F5344CB8AC3E}">
        <p14:creationId xmlns:p14="http://schemas.microsoft.com/office/powerpoint/2010/main" val="1026975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12127" y="724830"/>
            <a:ext cx="9144000" cy="889426"/>
          </a:xfrm>
        </p:spPr>
        <p:txBody>
          <a:bodyPr>
            <a:normAutofit/>
          </a:bodyPr>
          <a:lstStyle/>
          <a:p>
            <a:r>
              <a:rPr lang="en-US" sz="3600" dirty="0"/>
              <a:t>What Matters to Small Business Owners</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167161" y="1904188"/>
            <a:ext cx="9144000" cy="4518914"/>
          </a:xfrm>
        </p:spPr>
        <p:txBody>
          <a:bodyPr>
            <a:normAutofit fontScale="92500" lnSpcReduction="10000"/>
          </a:bodyPr>
          <a:lstStyle/>
          <a:p>
            <a:pPr marL="342900" indent="-342900" algn="l">
              <a:buFont typeface="Arial" panose="020B0604020202020204" pitchFamily="34" charset="0"/>
              <a:buChar char="•"/>
            </a:pPr>
            <a:r>
              <a:rPr lang="en-US" dirty="0">
                <a:solidFill>
                  <a:schemeClr val="accent1"/>
                </a:solidFill>
              </a:rPr>
              <a:t>Business friendly environment</a:t>
            </a:r>
          </a:p>
          <a:p>
            <a:pPr marL="342900" indent="-342900" algn="l">
              <a:buFont typeface="Arial" panose="020B0604020202020204" pitchFamily="34" charset="0"/>
              <a:buChar char="•"/>
            </a:pPr>
            <a:endParaRPr lang="en-US" dirty="0">
              <a:solidFill>
                <a:schemeClr val="accent1"/>
              </a:solidFill>
            </a:endParaRPr>
          </a:p>
          <a:p>
            <a:pPr marL="342900" indent="-342900" algn="l">
              <a:buFont typeface="Arial" panose="020B0604020202020204" pitchFamily="34" charset="0"/>
              <a:buChar char="•"/>
            </a:pPr>
            <a:r>
              <a:rPr lang="en-US" dirty="0">
                <a:solidFill>
                  <a:schemeClr val="accent1"/>
                </a:solidFill>
              </a:rPr>
              <a:t>Reasonable costs of doing business</a:t>
            </a:r>
          </a:p>
          <a:p>
            <a:pPr marL="342900" indent="-342900" algn="l">
              <a:buFont typeface="Arial" panose="020B0604020202020204" pitchFamily="34" charset="0"/>
              <a:buChar char="•"/>
            </a:pPr>
            <a:endParaRPr lang="en-US" dirty="0">
              <a:solidFill>
                <a:schemeClr val="accent1"/>
              </a:solidFill>
            </a:endParaRPr>
          </a:p>
          <a:p>
            <a:pPr marL="342900" indent="-342900" algn="l">
              <a:buFont typeface="Arial" panose="020B0604020202020204" pitchFamily="34" charset="0"/>
              <a:buChar char="•"/>
            </a:pPr>
            <a:r>
              <a:rPr lang="en-US" dirty="0">
                <a:solidFill>
                  <a:schemeClr val="accent1"/>
                </a:solidFill>
              </a:rPr>
              <a:t>Ease of navigating state rules and regulations</a:t>
            </a:r>
          </a:p>
          <a:p>
            <a:pPr marL="342900" indent="-342900" algn="l">
              <a:buFont typeface="Arial" panose="020B0604020202020204" pitchFamily="34" charset="0"/>
              <a:buChar char="•"/>
            </a:pPr>
            <a:endParaRPr lang="en-US" dirty="0">
              <a:solidFill>
                <a:schemeClr val="accent1"/>
              </a:solidFill>
            </a:endParaRPr>
          </a:p>
          <a:p>
            <a:pPr marL="342900" indent="-342900" algn="l">
              <a:buFont typeface="Arial" panose="020B0604020202020204" pitchFamily="34" charset="0"/>
              <a:buChar char="•"/>
            </a:pPr>
            <a:r>
              <a:rPr lang="en-US" dirty="0">
                <a:solidFill>
                  <a:schemeClr val="accent1"/>
                </a:solidFill>
              </a:rPr>
              <a:t>Streamlined regulatory compliance</a:t>
            </a:r>
          </a:p>
          <a:p>
            <a:pPr marL="342900" indent="-342900" algn="l">
              <a:buFont typeface="Arial" panose="020B0604020202020204" pitchFamily="34" charset="0"/>
              <a:buChar char="•"/>
            </a:pPr>
            <a:endParaRPr lang="en-US" dirty="0">
              <a:solidFill>
                <a:schemeClr val="accent1"/>
              </a:solidFill>
            </a:endParaRPr>
          </a:p>
          <a:p>
            <a:pPr marL="342900" indent="-342900" algn="l">
              <a:buFont typeface="Arial" panose="020B0604020202020204" pitchFamily="34" charset="0"/>
              <a:buChar char="•"/>
            </a:pPr>
            <a:r>
              <a:rPr lang="en-US" dirty="0">
                <a:solidFill>
                  <a:schemeClr val="accent1"/>
                </a:solidFill>
              </a:rPr>
              <a:t>Predictability</a:t>
            </a:r>
          </a:p>
          <a:p>
            <a:pPr marL="342900" indent="-342900" algn="l">
              <a:buFont typeface="Arial" panose="020B0604020202020204" pitchFamily="34" charset="0"/>
              <a:buChar char="•"/>
            </a:pPr>
            <a:endParaRPr lang="en-US" dirty="0">
              <a:solidFill>
                <a:schemeClr val="accent1"/>
              </a:solidFill>
            </a:endParaRPr>
          </a:p>
          <a:p>
            <a:pPr marL="342900" indent="-342900" algn="l">
              <a:buFont typeface="Arial" panose="020B0604020202020204" pitchFamily="34" charset="0"/>
              <a:buChar char="•"/>
            </a:pPr>
            <a:r>
              <a:rPr lang="en-US" dirty="0">
                <a:solidFill>
                  <a:schemeClr val="accent1"/>
                </a:solidFill>
              </a:rPr>
              <a:t>Low taxes</a:t>
            </a:r>
          </a:p>
          <a:p>
            <a:endParaRPr lang="en-US" dirty="0"/>
          </a:p>
        </p:txBody>
      </p:sp>
      <p:sp>
        <p:nvSpPr>
          <p:cNvPr id="3" name="Slide Number Placeholder 2">
            <a:extLst>
              <a:ext uri="{FF2B5EF4-FFF2-40B4-BE49-F238E27FC236}">
                <a16:creationId xmlns:a16="http://schemas.microsoft.com/office/drawing/2014/main" id="{78F4AADC-65C1-422F-8EB5-B7350E94E112}"/>
              </a:ext>
            </a:extLst>
          </p:cNvPr>
          <p:cNvSpPr>
            <a:spLocks noGrp="1"/>
          </p:cNvSpPr>
          <p:nvPr>
            <p:ph type="sldNum" sz="quarter" idx="12"/>
          </p:nvPr>
        </p:nvSpPr>
        <p:spPr/>
        <p:txBody>
          <a:bodyPr/>
          <a:lstStyle/>
          <a:p>
            <a:fld id="{4E514D2E-E366-44B2-8DB2-9221397E5F15}" type="slidenum">
              <a:rPr lang="en-US" smtClean="0"/>
              <a:t>27</a:t>
            </a:fld>
            <a:endParaRPr lang="en-US"/>
          </a:p>
        </p:txBody>
      </p:sp>
    </p:spTree>
    <p:extLst>
      <p:ext uri="{BB962C8B-B14F-4D97-AF65-F5344CB8AC3E}">
        <p14:creationId xmlns:p14="http://schemas.microsoft.com/office/powerpoint/2010/main" val="79998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420029" y="434898"/>
            <a:ext cx="11351941" cy="1211632"/>
          </a:xfrm>
        </p:spPr>
        <p:txBody>
          <a:bodyPr>
            <a:noAutofit/>
          </a:bodyPr>
          <a:lstStyle/>
          <a:p>
            <a:r>
              <a:rPr lang="en-US" sz="3600" dirty="0"/>
              <a:t>Improving the small business climate in Washington state</a:t>
            </a:r>
            <a:br>
              <a:rPr lang="en-US" sz="3600" dirty="0"/>
            </a:br>
            <a:r>
              <a:rPr lang="en-US" sz="2800" dirty="0"/>
              <a:t>( Recommendations from Dec 2019 WPC small business study)</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506350" y="2001220"/>
            <a:ext cx="10649415" cy="4381408"/>
          </a:xfrm>
        </p:spPr>
        <p:txBody>
          <a:bodyPr>
            <a:normAutofit/>
          </a:bodyPr>
          <a:lstStyle/>
          <a:p>
            <a:pPr marL="342900" indent="-342900" algn="l">
              <a:buFont typeface="Arial" panose="020B0604020202020204" pitchFamily="34" charset="0"/>
              <a:buChar char="•"/>
            </a:pPr>
            <a:r>
              <a:rPr lang="en-US" sz="2000" dirty="0">
                <a:solidFill>
                  <a:schemeClr val="accent1"/>
                </a:solidFill>
              </a:rPr>
              <a:t>Reduce or replace the B&amp;O tax (gross receipts tax)</a:t>
            </a:r>
          </a:p>
          <a:p>
            <a:pPr marL="342900" indent="-342900" algn="l">
              <a:buFont typeface="Arial" panose="020B0604020202020204" pitchFamily="34" charset="0"/>
              <a:buChar char="•"/>
            </a:pPr>
            <a:r>
              <a:rPr lang="en-US" sz="2000" dirty="0">
                <a:solidFill>
                  <a:schemeClr val="accent1"/>
                </a:solidFill>
              </a:rPr>
              <a:t>Reform workers compensation insurance monopoly to a mixed or privatized system</a:t>
            </a:r>
          </a:p>
          <a:p>
            <a:pPr marL="342900" indent="-342900" algn="l">
              <a:buFont typeface="Arial" panose="020B0604020202020204" pitchFamily="34" charset="0"/>
              <a:buChar char="•"/>
            </a:pPr>
            <a:r>
              <a:rPr lang="en-US" sz="2000" dirty="0">
                <a:solidFill>
                  <a:schemeClr val="accent1"/>
                </a:solidFill>
              </a:rPr>
              <a:t>Allow a tiered minimum wage system</a:t>
            </a:r>
          </a:p>
          <a:p>
            <a:pPr marL="342900" indent="-342900" algn="l">
              <a:buFont typeface="Arial" panose="020B0604020202020204" pitchFamily="34" charset="0"/>
              <a:buChar char="•"/>
            </a:pPr>
            <a:r>
              <a:rPr lang="en-US" sz="2000" dirty="0">
                <a:solidFill>
                  <a:schemeClr val="accent1"/>
                </a:solidFill>
              </a:rPr>
              <a:t>Allow a training minimum wage</a:t>
            </a:r>
          </a:p>
          <a:p>
            <a:pPr marL="342900" indent="-342900" algn="l">
              <a:buFont typeface="Arial" panose="020B0604020202020204" pitchFamily="34" charset="0"/>
              <a:buChar char="•"/>
            </a:pPr>
            <a:r>
              <a:rPr lang="en-US" sz="2000" dirty="0">
                <a:solidFill>
                  <a:schemeClr val="accent1"/>
                </a:solidFill>
              </a:rPr>
              <a:t>One-stop shop to file, start and operate a small business</a:t>
            </a:r>
          </a:p>
          <a:p>
            <a:pPr marL="342900" indent="-342900" algn="l">
              <a:buFont typeface="Arial" panose="020B0604020202020204" pitchFamily="34" charset="0"/>
              <a:buChar char="•"/>
            </a:pPr>
            <a:r>
              <a:rPr lang="en-US" sz="2000" dirty="0">
                <a:solidFill>
                  <a:schemeClr val="accent1"/>
                </a:solidFill>
              </a:rPr>
              <a:t>Eliminate the Estate Tax</a:t>
            </a:r>
          </a:p>
          <a:p>
            <a:pPr marL="342900" indent="-342900" algn="l">
              <a:buFont typeface="Arial" panose="020B0604020202020204" pitchFamily="34" charset="0"/>
              <a:buChar char="•"/>
            </a:pPr>
            <a:r>
              <a:rPr lang="en-US" sz="2000" dirty="0">
                <a:solidFill>
                  <a:schemeClr val="accent1"/>
                </a:solidFill>
              </a:rPr>
              <a:t>Reduce state health insurance mandates</a:t>
            </a:r>
          </a:p>
          <a:p>
            <a:pPr marL="342900" indent="-342900" algn="l">
              <a:buFont typeface="Arial" panose="020B0604020202020204" pitchFamily="34" charset="0"/>
              <a:buChar char="•"/>
            </a:pPr>
            <a:r>
              <a:rPr lang="en-US" sz="2000" dirty="0">
                <a:solidFill>
                  <a:schemeClr val="accent1"/>
                </a:solidFill>
              </a:rPr>
              <a:t>Open insurance to be purchased across state lines</a:t>
            </a:r>
          </a:p>
          <a:p>
            <a:pPr marL="342900" indent="-342900" algn="l">
              <a:buFont typeface="Arial" panose="020B0604020202020204" pitchFamily="34" charset="0"/>
              <a:buChar char="•"/>
            </a:pPr>
            <a:r>
              <a:rPr lang="en-US" sz="2000" dirty="0">
                <a:solidFill>
                  <a:schemeClr val="accent1"/>
                </a:solidFill>
              </a:rPr>
              <a:t>Eliminate at least five outdated regulations for every one new regulation adopted</a:t>
            </a:r>
          </a:p>
          <a:p>
            <a:pPr marL="342900" indent="-342900" algn="l">
              <a:buFont typeface="Arial" panose="020B0604020202020204" pitchFamily="34" charset="0"/>
              <a:buChar char="•"/>
            </a:pPr>
            <a:r>
              <a:rPr lang="en-US" sz="2000" dirty="0">
                <a:solidFill>
                  <a:schemeClr val="accent1"/>
                </a:solidFill>
              </a:rPr>
              <a:t>Eliminate title-only bills in state legislature</a:t>
            </a:r>
          </a:p>
          <a:p>
            <a:pPr marL="342900" indent="-342900" algn="l">
              <a:buFont typeface="Arial" panose="020B0604020202020204" pitchFamily="34" charset="0"/>
              <a:buChar char="•"/>
            </a:pPr>
            <a:r>
              <a:rPr lang="en-US" sz="2000" dirty="0">
                <a:solidFill>
                  <a:schemeClr val="accent1"/>
                </a:solidFill>
              </a:rPr>
              <a:t>Do not add burdens that would hinder recovery from COVID-19</a:t>
            </a:r>
          </a:p>
        </p:txBody>
      </p:sp>
      <p:sp>
        <p:nvSpPr>
          <p:cNvPr id="3" name="Slide Number Placeholder 2">
            <a:extLst>
              <a:ext uri="{FF2B5EF4-FFF2-40B4-BE49-F238E27FC236}">
                <a16:creationId xmlns:a16="http://schemas.microsoft.com/office/drawing/2014/main" id="{CDBCCA79-3D28-4111-AEE8-D2500D1D97F8}"/>
              </a:ext>
            </a:extLst>
          </p:cNvPr>
          <p:cNvSpPr>
            <a:spLocks noGrp="1"/>
          </p:cNvSpPr>
          <p:nvPr>
            <p:ph type="sldNum" sz="quarter" idx="12"/>
          </p:nvPr>
        </p:nvSpPr>
        <p:spPr/>
        <p:txBody>
          <a:bodyPr/>
          <a:lstStyle/>
          <a:p>
            <a:fld id="{4E514D2E-E366-44B2-8DB2-9221397E5F15}" type="slidenum">
              <a:rPr lang="en-US" smtClean="0"/>
              <a:t>28</a:t>
            </a:fld>
            <a:endParaRPr lang="en-US"/>
          </a:p>
        </p:txBody>
      </p:sp>
    </p:spTree>
    <p:extLst>
      <p:ext uri="{BB962C8B-B14F-4D97-AF65-F5344CB8AC3E}">
        <p14:creationId xmlns:p14="http://schemas.microsoft.com/office/powerpoint/2010/main" val="71473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1014762"/>
            <a:ext cx="9144000" cy="889426"/>
          </a:xfrm>
        </p:spPr>
        <p:txBody>
          <a:bodyPr>
            <a:normAutofit fontScale="90000"/>
          </a:bodyPr>
          <a:lstStyle/>
          <a:p>
            <a:r>
              <a:rPr lang="en-US" dirty="0"/>
              <a:t>Thank You!</a:t>
            </a:r>
          </a:p>
        </p:txBody>
      </p:sp>
      <p:sp>
        <p:nvSpPr>
          <p:cNvPr id="10" name="Subtitle 9">
            <a:extLst>
              <a:ext uri="{FF2B5EF4-FFF2-40B4-BE49-F238E27FC236}">
                <a16:creationId xmlns:a16="http://schemas.microsoft.com/office/drawing/2014/main" id="{9DD90886-95D1-46F2-A515-6886DE9CC92C}"/>
              </a:ext>
            </a:extLst>
          </p:cNvPr>
          <p:cNvSpPr>
            <a:spLocks noGrp="1"/>
          </p:cNvSpPr>
          <p:nvPr>
            <p:ph type="subTitle" idx="1"/>
          </p:nvPr>
        </p:nvSpPr>
        <p:spPr>
          <a:xfrm>
            <a:off x="1167161" y="1904188"/>
            <a:ext cx="9144000" cy="445855"/>
          </a:xfrm>
        </p:spPr>
        <p:txBody>
          <a:bodyPr/>
          <a:lstStyle/>
          <a:p>
            <a:r>
              <a:rPr lang="en-US" dirty="0">
                <a:solidFill>
                  <a:schemeClr val="accent1"/>
                </a:solidFill>
              </a:rPr>
              <a:t>Questions?</a:t>
            </a:r>
          </a:p>
        </p:txBody>
      </p:sp>
      <p:sp>
        <p:nvSpPr>
          <p:cNvPr id="11" name="TextBox 10">
            <a:extLst>
              <a:ext uri="{FF2B5EF4-FFF2-40B4-BE49-F238E27FC236}">
                <a16:creationId xmlns:a16="http://schemas.microsoft.com/office/drawing/2014/main" id="{BF1D8376-36A9-4E7C-A6A7-FCF762DD84F3}"/>
              </a:ext>
            </a:extLst>
          </p:cNvPr>
          <p:cNvSpPr txBox="1"/>
          <p:nvPr/>
        </p:nvSpPr>
        <p:spPr>
          <a:xfrm>
            <a:off x="3893634" y="2350043"/>
            <a:ext cx="3691053" cy="646331"/>
          </a:xfrm>
          <a:prstGeom prst="rect">
            <a:avLst/>
          </a:prstGeom>
          <a:noFill/>
        </p:spPr>
        <p:txBody>
          <a:bodyPr wrap="square" rtlCol="0">
            <a:spAutoFit/>
          </a:bodyPr>
          <a:lstStyle/>
          <a:p>
            <a:pPr algn="ctr"/>
            <a:r>
              <a:rPr lang="en-US" dirty="0">
                <a:solidFill>
                  <a:schemeClr val="accent1"/>
                </a:solidFill>
                <a:hlinkClick r:id="rId2"/>
              </a:rPr>
              <a:t>dmeadsmith@washingtonpolicy.org</a:t>
            </a:r>
            <a:endParaRPr lang="en-US" dirty="0">
              <a:solidFill>
                <a:schemeClr val="accent1"/>
              </a:solidFill>
            </a:endParaRPr>
          </a:p>
          <a:p>
            <a:pPr algn="ctr"/>
            <a:r>
              <a:rPr lang="en-US" dirty="0">
                <a:solidFill>
                  <a:schemeClr val="accent1"/>
                </a:solidFill>
              </a:rPr>
              <a:t>206-946-1014</a:t>
            </a:r>
          </a:p>
        </p:txBody>
      </p:sp>
      <p:pic>
        <p:nvPicPr>
          <p:cNvPr id="13" name="Picture 12" descr="A picture containing food&#10;&#10;Description automatically generated">
            <a:extLst>
              <a:ext uri="{FF2B5EF4-FFF2-40B4-BE49-F238E27FC236}">
                <a16:creationId xmlns:a16="http://schemas.microsoft.com/office/drawing/2014/main" id="{624B5D8A-2E9D-44EB-8D2F-30DB7CDD9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634" y="4646437"/>
            <a:ext cx="4003288" cy="1518047"/>
          </a:xfrm>
          <a:prstGeom prst="rect">
            <a:avLst/>
          </a:prstGeom>
        </p:spPr>
      </p:pic>
      <p:sp>
        <p:nvSpPr>
          <p:cNvPr id="3" name="Slide Number Placeholder 2">
            <a:extLst>
              <a:ext uri="{FF2B5EF4-FFF2-40B4-BE49-F238E27FC236}">
                <a16:creationId xmlns:a16="http://schemas.microsoft.com/office/drawing/2014/main" id="{A5456457-C4C5-46D6-A1E0-AE9F36C89330}"/>
              </a:ext>
            </a:extLst>
          </p:cNvPr>
          <p:cNvSpPr>
            <a:spLocks noGrp="1"/>
          </p:cNvSpPr>
          <p:nvPr>
            <p:ph type="sldNum" sz="quarter" idx="12"/>
          </p:nvPr>
        </p:nvSpPr>
        <p:spPr/>
        <p:txBody>
          <a:bodyPr/>
          <a:lstStyle/>
          <a:p>
            <a:fld id="{4E514D2E-E366-44B2-8DB2-9221397E5F15}" type="slidenum">
              <a:rPr lang="en-US" smtClean="0"/>
              <a:t>29</a:t>
            </a:fld>
            <a:endParaRPr lang="en-US"/>
          </a:p>
        </p:txBody>
      </p:sp>
    </p:spTree>
    <p:extLst>
      <p:ext uri="{BB962C8B-B14F-4D97-AF65-F5344CB8AC3E}">
        <p14:creationId xmlns:p14="http://schemas.microsoft.com/office/powerpoint/2010/main" val="1630575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523999" y="434898"/>
            <a:ext cx="9144000" cy="638684"/>
          </a:xfrm>
        </p:spPr>
        <p:txBody>
          <a:bodyPr>
            <a:noAutofit/>
          </a:bodyPr>
          <a:lstStyle/>
          <a:p>
            <a:r>
              <a:rPr lang="en-US" sz="3600" dirty="0"/>
              <a:t>Federal Employment</a:t>
            </a:r>
          </a:p>
        </p:txBody>
      </p:sp>
      <p:sp>
        <p:nvSpPr>
          <p:cNvPr id="2" name="TextBox 1">
            <a:extLst>
              <a:ext uri="{FF2B5EF4-FFF2-40B4-BE49-F238E27FC236}">
                <a16:creationId xmlns:a16="http://schemas.microsoft.com/office/drawing/2014/main" id="{6F0414FB-5078-4F29-A610-E390874D0BAB}"/>
              </a:ext>
            </a:extLst>
          </p:cNvPr>
          <p:cNvSpPr txBox="1"/>
          <p:nvPr/>
        </p:nvSpPr>
        <p:spPr>
          <a:xfrm>
            <a:off x="964276" y="1029586"/>
            <a:ext cx="10191404" cy="5201424"/>
          </a:xfrm>
          <a:prstGeom prst="rect">
            <a:avLst/>
          </a:prstGeom>
          <a:noFill/>
        </p:spPr>
        <p:txBody>
          <a:bodyPr wrap="square" rtlCol="0">
            <a:spAutoFit/>
          </a:bodyPr>
          <a:lstStyle/>
          <a:p>
            <a:pPr marL="342900" indent="-342900">
              <a:buFont typeface="Arial" panose="020B0604020202020204" pitchFamily="34" charset="0"/>
              <a:buChar char="•"/>
            </a:pPr>
            <a:r>
              <a:rPr lang="en-US" sz="2800" dirty="0"/>
              <a:t>Unemployment nationally was 6.3% in January 2021. The last time it was this high (outside of 2020) was March 2014.</a:t>
            </a:r>
            <a:r>
              <a:rPr lang="en-US" sz="2800" baseline="30000" dirty="0"/>
              <a:t>1</a:t>
            </a:r>
            <a:endParaRPr lang="en-US" sz="2800" dirty="0"/>
          </a:p>
          <a:p>
            <a:pPr marL="342900" indent="-342900">
              <a:buFont typeface="Arial" panose="020B0604020202020204" pitchFamily="34" charset="0"/>
              <a:buChar char="•"/>
            </a:pPr>
            <a:r>
              <a:rPr lang="en-US" sz="2800" dirty="0"/>
              <a:t>In January 2021, 10.1 million persons were unemployed, a reduction from 10.7 million in December.</a:t>
            </a:r>
            <a:r>
              <a:rPr lang="en-US" sz="2800" baseline="30000" dirty="0"/>
              <a:t>3</a:t>
            </a:r>
          </a:p>
          <a:p>
            <a:pPr marL="342900" indent="-342900">
              <a:buFont typeface="Arial" panose="020B0604020202020204" pitchFamily="34" charset="0"/>
              <a:buChar char="•"/>
            </a:pPr>
            <a:r>
              <a:rPr lang="en-US" sz="2800" dirty="0"/>
              <a:t>US GDP Growth is expected to be -3.7% 2020</a:t>
            </a:r>
            <a:r>
              <a:rPr lang="en-US" sz="2800" baseline="30000" dirty="0"/>
              <a:t>2</a:t>
            </a:r>
            <a:r>
              <a:rPr lang="en-US" sz="2800" dirty="0"/>
              <a:t>:</a:t>
            </a:r>
            <a:endParaRPr lang="en-US" sz="2800" baseline="30000" dirty="0"/>
          </a:p>
          <a:p>
            <a:pPr marL="914400" lvl="1" indent="-457200">
              <a:buFont typeface="Arial" panose="020B0604020202020204" pitchFamily="34" charset="0"/>
              <a:buChar char="•"/>
            </a:pPr>
            <a:r>
              <a:rPr lang="en-US" sz="2800" dirty="0"/>
              <a:t>High for Western countries, compared to Germany (-5.4%) and UK (-11.3%)</a:t>
            </a:r>
          </a:p>
          <a:p>
            <a:pPr marL="914400" lvl="1" indent="-457200">
              <a:buFont typeface="Arial" panose="020B0604020202020204" pitchFamily="34" charset="0"/>
              <a:buChar char="•"/>
            </a:pPr>
            <a:r>
              <a:rPr lang="en-US" sz="2800" dirty="0"/>
              <a:t>Below China (1.9%) and South Korea (-1.1%)</a:t>
            </a:r>
          </a:p>
          <a:p>
            <a:pPr marL="342900" indent="-342900">
              <a:buFont typeface="Arial" panose="020B0604020202020204" pitchFamily="34" charset="0"/>
              <a:buChar char="•"/>
            </a:pPr>
            <a:r>
              <a:rPr lang="en-US" sz="2800" dirty="0"/>
              <a:t>US GDP growth projected to be 3.6% 2021.</a:t>
            </a:r>
            <a:r>
              <a:rPr lang="en-US" sz="2800" baseline="30000" dirty="0"/>
              <a:t>2</a:t>
            </a:r>
            <a:endParaRPr lang="en-US" sz="2800" dirty="0"/>
          </a:p>
          <a:p>
            <a:pPr marL="800100" lvl="1" indent="-342900">
              <a:buFont typeface="Arial" panose="020B0604020202020204" pitchFamily="34" charset="0"/>
              <a:buChar char="•"/>
            </a:pPr>
            <a:r>
              <a:rPr lang="en-US" sz="2800" dirty="0"/>
              <a:t>Low compared to Germany (4.6%) and UK (6.9%), and China (7.3%). Above South Korea (2.4%)</a:t>
            </a:r>
          </a:p>
          <a:p>
            <a:pPr marL="342900" indent="-342900">
              <a:buFont typeface="Arial" panose="020B0604020202020204" pitchFamily="34" charset="0"/>
              <a:buChar char="•"/>
            </a:pPr>
            <a:endParaRPr lang="en-US" sz="2400" dirty="0"/>
          </a:p>
        </p:txBody>
      </p:sp>
      <p:sp>
        <p:nvSpPr>
          <p:cNvPr id="3" name="TextBox 2">
            <a:extLst>
              <a:ext uri="{FF2B5EF4-FFF2-40B4-BE49-F238E27FC236}">
                <a16:creationId xmlns:a16="http://schemas.microsoft.com/office/drawing/2014/main" id="{05139E62-366E-417E-84F0-202D57FDC67E}"/>
              </a:ext>
            </a:extLst>
          </p:cNvPr>
          <p:cNvSpPr txBox="1"/>
          <p:nvPr/>
        </p:nvSpPr>
        <p:spPr>
          <a:xfrm>
            <a:off x="964276" y="6146103"/>
            <a:ext cx="8918633" cy="276999"/>
          </a:xfrm>
          <a:prstGeom prst="rect">
            <a:avLst/>
          </a:prstGeom>
          <a:noFill/>
        </p:spPr>
        <p:txBody>
          <a:bodyPr wrap="square" rtlCol="0">
            <a:spAutoFit/>
          </a:bodyPr>
          <a:lstStyle/>
          <a:p>
            <a:r>
              <a:rPr lang="en-US" sz="1200" baseline="30000" dirty="0"/>
              <a:t>3 </a:t>
            </a:r>
            <a:r>
              <a:rPr lang="en-US" sz="1200" dirty="0"/>
              <a:t>US Bureau of Labor Statistics, </a:t>
            </a:r>
            <a:r>
              <a:rPr lang="en-US" sz="1200" i="1" dirty="0"/>
              <a:t>The Employment Situation—January 2021.</a:t>
            </a:r>
            <a:r>
              <a:rPr lang="en-US" sz="1200" dirty="0"/>
              <a:t> https://www.bls.gov/news.release/pdf/empsit.pdf</a:t>
            </a:r>
          </a:p>
        </p:txBody>
      </p:sp>
      <p:sp>
        <p:nvSpPr>
          <p:cNvPr id="5" name="Slide Number Placeholder 4">
            <a:extLst>
              <a:ext uri="{FF2B5EF4-FFF2-40B4-BE49-F238E27FC236}">
                <a16:creationId xmlns:a16="http://schemas.microsoft.com/office/drawing/2014/main" id="{77C62334-3987-4EDA-BB66-37CA4BF9E189}"/>
              </a:ext>
            </a:extLst>
          </p:cNvPr>
          <p:cNvSpPr>
            <a:spLocks noGrp="1"/>
          </p:cNvSpPr>
          <p:nvPr>
            <p:ph type="sldNum" sz="quarter" idx="12"/>
          </p:nvPr>
        </p:nvSpPr>
        <p:spPr/>
        <p:txBody>
          <a:bodyPr/>
          <a:lstStyle/>
          <a:p>
            <a:fld id="{4E514D2E-E366-44B2-8DB2-9221397E5F15}" type="slidenum">
              <a:rPr lang="en-US" smtClean="0"/>
              <a:t>3</a:t>
            </a:fld>
            <a:endParaRPr lang="en-US"/>
          </a:p>
        </p:txBody>
      </p:sp>
    </p:spTree>
    <p:extLst>
      <p:ext uri="{BB962C8B-B14F-4D97-AF65-F5344CB8AC3E}">
        <p14:creationId xmlns:p14="http://schemas.microsoft.com/office/powerpoint/2010/main" val="3770532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B2CC-327D-4978-A8A9-00983EDE9425}"/>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Washington State Employment</a:t>
            </a:r>
          </a:p>
        </p:txBody>
      </p:sp>
      <p:sp>
        <p:nvSpPr>
          <p:cNvPr id="3" name="Content Placeholder 2">
            <a:extLst>
              <a:ext uri="{FF2B5EF4-FFF2-40B4-BE49-F238E27FC236}">
                <a16:creationId xmlns:a16="http://schemas.microsoft.com/office/drawing/2014/main" id="{ED5CAD03-8C96-41A1-B4D7-59BA4F7677B2}"/>
              </a:ext>
            </a:extLst>
          </p:cNvPr>
          <p:cNvSpPr>
            <a:spLocks noGrp="1"/>
          </p:cNvSpPr>
          <p:nvPr>
            <p:ph idx="1"/>
          </p:nvPr>
        </p:nvSpPr>
        <p:spPr>
          <a:xfrm>
            <a:off x="4702629" y="963877"/>
            <a:ext cx="6825342" cy="4330082"/>
          </a:xfrm>
        </p:spPr>
        <p:txBody>
          <a:bodyPr anchor="ctr">
            <a:normAutofit lnSpcReduction="10000"/>
          </a:bodyPr>
          <a:lstStyle/>
          <a:p>
            <a:r>
              <a:rPr lang="en-US" sz="2400" dirty="0"/>
              <a:t>Washington State unemployment was 7.1% in December of 2020. The last time (outside of 2020) that it was this high was in June 2013.</a:t>
            </a:r>
            <a:r>
              <a:rPr lang="en-US" sz="2400" baseline="30000" dirty="0"/>
              <a:t>4</a:t>
            </a:r>
          </a:p>
          <a:p>
            <a:r>
              <a:rPr lang="en-US" sz="2400" dirty="0"/>
              <a:t>WA State unemployment rate was 4.3% in December of 2019.</a:t>
            </a:r>
            <a:r>
              <a:rPr lang="en-US" sz="2400" baseline="30000" dirty="0"/>
              <a:t>5 </a:t>
            </a:r>
          </a:p>
          <a:p>
            <a:r>
              <a:rPr lang="en-US" sz="2400" dirty="0"/>
              <a:t>Number of Workers receiving layoff notices is the highest since 2009.</a:t>
            </a:r>
          </a:p>
          <a:p>
            <a:pPr lvl="1"/>
            <a:r>
              <a:rPr lang="en-US" dirty="0"/>
              <a:t>Total Nonfarm Employment has decreased 6.0% between Dec 2019 – Dec 2020.</a:t>
            </a:r>
            <a:r>
              <a:rPr lang="en-US" baseline="30000" dirty="0"/>
              <a:t>6</a:t>
            </a:r>
            <a:endParaRPr lang="en-US" dirty="0"/>
          </a:p>
          <a:p>
            <a:r>
              <a:rPr lang="en-US" sz="2400" dirty="0"/>
              <a:t>Washington GDP growth forecast (Nov 2020):</a:t>
            </a:r>
            <a:r>
              <a:rPr lang="en-US" sz="2400" baseline="30000" dirty="0"/>
              <a:t>7</a:t>
            </a:r>
            <a:endParaRPr lang="en-US" sz="2400" dirty="0"/>
          </a:p>
          <a:p>
            <a:pPr lvl="1"/>
            <a:r>
              <a:rPr lang="en-US" dirty="0"/>
              <a:t>2020: -3.7% decline</a:t>
            </a:r>
          </a:p>
          <a:p>
            <a:pPr lvl="1"/>
            <a:r>
              <a:rPr lang="en-US" dirty="0"/>
              <a:t>2021: 3.8% increase</a:t>
            </a:r>
          </a:p>
        </p:txBody>
      </p:sp>
      <p:sp>
        <p:nvSpPr>
          <p:cNvPr id="4" name="TextBox 3">
            <a:extLst>
              <a:ext uri="{FF2B5EF4-FFF2-40B4-BE49-F238E27FC236}">
                <a16:creationId xmlns:a16="http://schemas.microsoft.com/office/drawing/2014/main" id="{61B2E96F-E46E-400D-A17C-E7A0B0813E2A}"/>
              </a:ext>
            </a:extLst>
          </p:cNvPr>
          <p:cNvSpPr txBox="1"/>
          <p:nvPr/>
        </p:nvSpPr>
        <p:spPr>
          <a:xfrm>
            <a:off x="279605" y="5293958"/>
            <a:ext cx="11632790" cy="1200329"/>
          </a:xfrm>
          <a:prstGeom prst="rect">
            <a:avLst/>
          </a:prstGeom>
          <a:noFill/>
        </p:spPr>
        <p:txBody>
          <a:bodyPr wrap="square" rtlCol="0">
            <a:spAutoFit/>
          </a:bodyPr>
          <a:lstStyle/>
          <a:p>
            <a:r>
              <a:rPr lang="en-US" sz="1200" baseline="30000" dirty="0"/>
              <a:t>4 </a:t>
            </a:r>
            <a:r>
              <a:rPr lang="en-US" sz="1200" dirty="0"/>
              <a:t>Washington State Employment Security Department,</a:t>
            </a:r>
            <a:r>
              <a:rPr lang="en-US" sz="1200" i="1" dirty="0"/>
              <a:t> Monthly employment report</a:t>
            </a:r>
            <a:r>
              <a:rPr lang="en-US" sz="1200" dirty="0"/>
              <a:t>, see link to charts and tables. </a:t>
            </a:r>
            <a:r>
              <a:rPr lang="en-US" sz="1200" dirty="0">
                <a:hlinkClick r:id="rId3"/>
              </a:rPr>
              <a:t>https://esd.wa.gov/labormarketinfo/monthly-employment-report</a:t>
            </a:r>
            <a:endParaRPr lang="en-US" sz="1200" dirty="0"/>
          </a:p>
          <a:p>
            <a:r>
              <a:rPr lang="en-US" sz="1200" baseline="30000" dirty="0"/>
              <a:t>5 </a:t>
            </a:r>
            <a:r>
              <a:rPr lang="en-US" sz="1200" dirty="0"/>
              <a:t>Washington State Employment Security Department,</a:t>
            </a:r>
            <a:r>
              <a:rPr lang="en-US" sz="1200" i="1" dirty="0"/>
              <a:t> December 2019 Monthly Employment Report. </a:t>
            </a:r>
            <a:r>
              <a:rPr lang="en-US" sz="1200" dirty="0"/>
              <a:t>https://</a:t>
            </a:r>
            <a:r>
              <a:rPr lang="en-US" sz="1200" dirty="0" err="1"/>
              <a:t>esd.wa.gov</a:t>
            </a:r>
            <a:r>
              <a:rPr lang="en-US" sz="1200" dirty="0"/>
              <a:t>/newsroom/december-2019-monthly-employment-report#:~:text=%2320%2D003&amp;text=OLYMPIA%20%E2%80%93%20Washington's%20economy%20gained%2010%2C900,to%20the%20Employment%20Security%20Department.</a:t>
            </a:r>
          </a:p>
          <a:p>
            <a:r>
              <a:rPr lang="en-US" sz="1200" baseline="30000" dirty="0"/>
              <a:t>6 </a:t>
            </a:r>
            <a:r>
              <a:rPr lang="en-US" sz="1200" dirty="0"/>
              <a:t>US Bureau of Labor Statistics, </a:t>
            </a:r>
            <a:r>
              <a:rPr lang="en-US" sz="1200" i="1" dirty="0"/>
              <a:t>Change in total nonfarm employment by state, over-the-month and over-the-year, seasonally adjusted</a:t>
            </a:r>
            <a:r>
              <a:rPr lang="en-US" sz="1200" dirty="0"/>
              <a:t>, </a:t>
            </a:r>
            <a:r>
              <a:rPr lang="en-US" sz="1200" dirty="0">
                <a:hlinkClick r:id="rId4"/>
              </a:rPr>
              <a:t>https://www.bls.gov/web/laus/statewide_otm_oty_change.htm</a:t>
            </a:r>
            <a:endParaRPr lang="en-US" sz="1200" dirty="0"/>
          </a:p>
          <a:p>
            <a:r>
              <a:rPr lang="en-US" sz="1200" baseline="30000" dirty="0"/>
              <a:t>7 </a:t>
            </a:r>
            <a:r>
              <a:rPr lang="en-US" sz="1200" dirty="0"/>
              <a:t>Washington State Economic and Revenue Forecast Council (Nov. 3, 2020). </a:t>
            </a:r>
            <a:r>
              <a:rPr lang="en-US" sz="1200" i="1" dirty="0"/>
              <a:t>Economic Review. </a:t>
            </a:r>
            <a:r>
              <a:rPr lang="en-US" sz="1200" dirty="0">
                <a:hlinkClick r:id="rId5"/>
              </a:rPr>
              <a:t>https://erfc.wa.gov/sites/default/files/public/documents/forecasts/ec20201103.pdf</a:t>
            </a:r>
            <a:endParaRPr lang="en-US" sz="1200" baseline="30000" dirty="0"/>
          </a:p>
        </p:txBody>
      </p:sp>
      <p:sp>
        <p:nvSpPr>
          <p:cNvPr id="6" name="Slide Number Placeholder 5">
            <a:extLst>
              <a:ext uri="{FF2B5EF4-FFF2-40B4-BE49-F238E27FC236}">
                <a16:creationId xmlns:a16="http://schemas.microsoft.com/office/drawing/2014/main" id="{37CF5026-DE7A-45A1-B8B5-295E20E2AFB4}"/>
              </a:ext>
            </a:extLst>
          </p:cNvPr>
          <p:cNvSpPr>
            <a:spLocks noGrp="1"/>
          </p:cNvSpPr>
          <p:nvPr>
            <p:ph type="sldNum" sz="quarter" idx="12"/>
          </p:nvPr>
        </p:nvSpPr>
        <p:spPr/>
        <p:txBody>
          <a:bodyPr/>
          <a:lstStyle/>
          <a:p>
            <a:fld id="{4E514D2E-E366-44B2-8DB2-9221397E5F15}" type="slidenum">
              <a:rPr lang="en-US" smtClean="0"/>
              <a:t>4</a:t>
            </a:fld>
            <a:endParaRPr lang="en-US"/>
          </a:p>
        </p:txBody>
      </p:sp>
    </p:spTree>
    <p:extLst>
      <p:ext uri="{BB962C8B-B14F-4D97-AF65-F5344CB8AC3E}">
        <p14:creationId xmlns:p14="http://schemas.microsoft.com/office/powerpoint/2010/main" val="1350985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3E73-082C-4A05-A2F6-643E3E21F176}"/>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Washington State Employment</a:t>
            </a:r>
          </a:p>
        </p:txBody>
      </p:sp>
      <p:sp>
        <p:nvSpPr>
          <p:cNvPr id="3" name="Content Placeholder 2">
            <a:extLst>
              <a:ext uri="{FF2B5EF4-FFF2-40B4-BE49-F238E27FC236}">
                <a16:creationId xmlns:a16="http://schemas.microsoft.com/office/drawing/2014/main" id="{D756E0A7-8314-4936-9440-03B68EB31633}"/>
              </a:ext>
            </a:extLst>
          </p:cNvPr>
          <p:cNvSpPr>
            <a:spLocks noGrp="1"/>
          </p:cNvSpPr>
          <p:nvPr>
            <p:ph idx="1"/>
          </p:nvPr>
        </p:nvSpPr>
        <p:spPr>
          <a:xfrm>
            <a:off x="4976031" y="1185550"/>
            <a:ext cx="6377769" cy="4226959"/>
          </a:xfrm>
        </p:spPr>
        <p:txBody>
          <a:bodyPr anchor="ctr">
            <a:normAutofit fontScale="85000" lnSpcReduction="20000"/>
          </a:bodyPr>
          <a:lstStyle/>
          <a:p>
            <a:r>
              <a:rPr lang="en-US" sz="2400" dirty="0"/>
              <a:t>Between December 2019 and December 2020, 189,000 net jobs were lost in Washington (not seasonally adjusted).</a:t>
            </a:r>
            <a:r>
              <a:rPr lang="en-US" sz="2400" baseline="30000" dirty="0"/>
              <a:t>8</a:t>
            </a:r>
            <a:endParaRPr lang="en-US" sz="2400" dirty="0"/>
          </a:p>
          <a:p>
            <a:pPr lvl="1"/>
            <a:r>
              <a:rPr lang="en-US" dirty="0"/>
              <a:t>Largest losses (Nov 19 – Nov 20) were in Manufacturing (-8.8%) and Leisure &amp; Hospitality (-24.7%). Professional &amp; Technical Services saw a 4% increase.</a:t>
            </a:r>
            <a:r>
              <a:rPr lang="en-US" baseline="30000" dirty="0"/>
              <a:t>2</a:t>
            </a:r>
            <a:endParaRPr lang="en-US" sz="2400" dirty="0"/>
          </a:p>
          <a:p>
            <a:r>
              <a:rPr lang="en-US" sz="2400" dirty="0"/>
              <a:t>Seasonally adjusted private sector lost 10,600 jobs and public sector gained 700 jobs in December 2020: 9,900 total job loss.</a:t>
            </a:r>
            <a:r>
              <a:rPr lang="en-US" sz="2400" baseline="30000" dirty="0"/>
              <a:t>8</a:t>
            </a:r>
          </a:p>
          <a:p>
            <a:r>
              <a:rPr lang="en-US" sz="2400" dirty="0"/>
              <a:t>Unemployment rate increased 3.1% from Dec. 2019 - Dec. 2020. Ranked 36</a:t>
            </a:r>
            <a:r>
              <a:rPr lang="en-US" sz="2400" baseline="30000" dirty="0"/>
              <a:t>th</a:t>
            </a:r>
            <a:r>
              <a:rPr lang="en-US" sz="2400" dirty="0"/>
              <a:t> in unemployment change.</a:t>
            </a:r>
            <a:r>
              <a:rPr lang="en-US" sz="2400" baseline="30000" dirty="0"/>
              <a:t>26</a:t>
            </a:r>
            <a:endParaRPr lang="en-US" sz="2400" dirty="0"/>
          </a:p>
          <a:p>
            <a:r>
              <a:rPr lang="en-US" sz="2400" dirty="0"/>
              <a:t>Comparison with other states:</a:t>
            </a:r>
          </a:p>
          <a:p>
            <a:pPr lvl="1"/>
            <a:r>
              <a:rPr lang="en-US" sz="2000" dirty="0"/>
              <a:t>1</a:t>
            </a:r>
            <a:r>
              <a:rPr lang="en-US" sz="2000" baseline="30000" dirty="0"/>
              <a:t>st</a:t>
            </a:r>
            <a:r>
              <a:rPr lang="en-US" sz="2000" dirty="0"/>
              <a:t>: South Dakota (3.4% - 3.0%, unemployment down 0.4%)</a:t>
            </a:r>
          </a:p>
          <a:p>
            <a:pPr lvl="1"/>
            <a:r>
              <a:rPr lang="en-US" sz="2000" dirty="0"/>
              <a:t>Neighbors: Idaho (1.5% increase, 19</a:t>
            </a:r>
            <a:r>
              <a:rPr lang="en-US" sz="2000" baseline="30000" dirty="0"/>
              <a:t>th </a:t>
            </a:r>
            <a:r>
              <a:rPr lang="en-US" sz="2000" dirty="0"/>
              <a:t>place) and Oregon (3.0% increase, 34</a:t>
            </a:r>
            <a:r>
              <a:rPr lang="en-US" sz="2000" baseline="30000" dirty="0"/>
              <a:t>th</a:t>
            </a:r>
            <a:r>
              <a:rPr lang="en-US" sz="2000" dirty="0"/>
              <a:t> place).</a:t>
            </a:r>
            <a:r>
              <a:rPr lang="en-US" sz="2000" baseline="30000" dirty="0"/>
              <a:t>26</a:t>
            </a:r>
            <a:endParaRPr lang="en-US" sz="2000" dirty="0"/>
          </a:p>
        </p:txBody>
      </p:sp>
      <p:sp>
        <p:nvSpPr>
          <p:cNvPr id="5" name="TextBox 4">
            <a:extLst>
              <a:ext uri="{FF2B5EF4-FFF2-40B4-BE49-F238E27FC236}">
                <a16:creationId xmlns:a16="http://schemas.microsoft.com/office/drawing/2014/main" id="{CC572F39-7C73-4120-9858-48B626CCF79D}"/>
              </a:ext>
            </a:extLst>
          </p:cNvPr>
          <p:cNvSpPr txBox="1"/>
          <p:nvPr/>
        </p:nvSpPr>
        <p:spPr>
          <a:xfrm>
            <a:off x="838200" y="5810028"/>
            <a:ext cx="10515600" cy="646331"/>
          </a:xfrm>
          <a:prstGeom prst="rect">
            <a:avLst/>
          </a:prstGeom>
          <a:noFill/>
        </p:spPr>
        <p:txBody>
          <a:bodyPr wrap="square" rtlCol="0">
            <a:spAutoFit/>
          </a:bodyPr>
          <a:lstStyle/>
          <a:p>
            <a:r>
              <a:rPr lang="en-US" sz="1200" baseline="30000" dirty="0"/>
              <a:t>8 </a:t>
            </a:r>
            <a:r>
              <a:rPr lang="en-US" sz="1200" dirty="0"/>
              <a:t>Washington State Employment Security Department,</a:t>
            </a:r>
            <a:r>
              <a:rPr lang="en-US" sz="1200" i="1" dirty="0"/>
              <a:t> </a:t>
            </a:r>
            <a:r>
              <a:rPr lang="en-US" sz="1200" dirty="0"/>
              <a:t>(Dec 2020) </a:t>
            </a:r>
            <a:r>
              <a:rPr lang="en-US" sz="1200" i="1" dirty="0"/>
              <a:t>Monthly employment report</a:t>
            </a:r>
            <a:r>
              <a:rPr lang="en-US" sz="1200" dirty="0"/>
              <a:t>. </a:t>
            </a:r>
            <a:r>
              <a:rPr lang="en-US" sz="1200" dirty="0">
                <a:hlinkClick r:id="rId3"/>
              </a:rPr>
              <a:t>https://esdorchardstorage.blob.core.windows.net/esdwa/Default/ESDWAGOV/labor-market-info/Libraries/Economic-reports/MER/MER%202020/MER-2020-12.pdf</a:t>
            </a:r>
            <a:endParaRPr lang="en-US" sz="1200" baseline="30000" dirty="0"/>
          </a:p>
          <a:p>
            <a:r>
              <a:rPr lang="en-US" sz="1200" baseline="30000" dirty="0"/>
              <a:t>26 </a:t>
            </a:r>
            <a:r>
              <a:rPr lang="en-US" sz="1200" dirty="0"/>
              <a:t>Bureau of Labor Statistics, </a:t>
            </a:r>
            <a:r>
              <a:rPr lang="en-US" sz="1200" i="1" dirty="0"/>
              <a:t>Over-the-Year Change in Unemployment Rates for States. </a:t>
            </a:r>
            <a:r>
              <a:rPr lang="en-US" sz="1200" dirty="0"/>
              <a:t>https://www.bls.gov/web/laus/laumstch.htm</a:t>
            </a:r>
          </a:p>
        </p:txBody>
      </p:sp>
      <p:sp>
        <p:nvSpPr>
          <p:cNvPr id="6" name="Slide Number Placeholder 5">
            <a:extLst>
              <a:ext uri="{FF2B5EF4-FFF2-40B4-BE49-F238E27FC236}">
                <a16:creationId xmlns:a16="http://schemas.microsoft.com/office/drawing/2014/main" id="{F82301D6-8566-4353-9694-F243A008266C}"/>
              </a:ext>
            </a:extLst>
          </p:cNvPr>
          <p:cNvSpPr>
            <a:spLocks noGrp="1"/>
          </p:cNvSpPr>
          <p:nvPr>
            <p:ph type="sldNum" sz="quarter" idx="12"/>
          </p:nvPr>
        </p:nvSpPr>
        <p:spPr/>
        <p:txBody>
          <a:bodyPr/>
          <a:lstStyle/>
          <a:p>
            <a:fld id="{4E514D2E-E366-44B2-8DB2-9221397E5F15}" type="slidenum">
              <a:rPr lang="en-US" smtClean="0"/>
              <a:t>5</a:t>
            </a:fld>
            <a:endParaRPr lang="en-US"/>
          </a:p>
        </p:txBody>
      </p:sp>
    </p:spTree>
    <p:extLst>
      <p:ext uri="{BB962C8B-B14F-4D97-AF65-F5344CB8AC3E}">
        <p14:creationId xmlns:p14="http://schemas.microsoft.com/office/powerpoint/2010/main" val="1596501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F2CF3A-93F5-4AA6-9B27-F48F9FB07531}"/>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6B869F6-8212-4BC5-9585-E97FB16D9B76}"/>
              </a:ext>
            </a:extLst>
          </p:cNvPr>
          <p:cNvSpPr>
            <a:spLocks noGrp="1"/>
          </p:cNvSpPr>
          <p:nvPr>
            <p:ph type="ctrTitle"/>
          </p:nvPr>
        </p:nvSpPr>
        <p:spPr>
          <a:xfrm>
            <a:off x="1323278" y="615142"/>
            <a:ext cx="9144000" cy="1289046"/>
          </a:xfrm>
        </p:spPr>
        <p:txBody>
          <a:bodyPr>
            <a:noAutofit/>
          </a:bodyPr>
          <a:lstStyle/>
          <a:p>
            <a:r>
              <a:rPr lang="en-US" sz="4400" dirty="0"/>
              <a:t>WA State Unemployment Rate Projections</a:t>
            </a:r>
            <a:r>
              <a:rPr lang="en-US" sz="4400" baseline="30000" dirty="0"/>
              <a:t>7</a:t>
            </a:r>
            <a:endParaRPr lang="en-US" sz="4400" dirty="0"/>
          </a:p>
        </p:txBody>
      </p:sp>
      <p:graphicFrame>
        <p:nvGraphicFramePr>
          <p:cNvPr id="4" name="Table 4">
            <a:extLst>
              <a:ext uri="{FF2B5EF4-FFF2-40B4-BE49-F238E27FC236}">
                <a16:creationId xmlns:a16="http://schemas.microsoft.com/office/drawing/2014/main" id="{A1CF3E1E-1391-4F3C-AE38-48AFEBDCBFB6}"/>
              </a:ext>
            </a:extLst>
          </p:cNvPr>
          <p:cNvGraphicFramePr>
            <a:graphicFrameLocks noGrp="1"/>
          </p:cNvGraphicFramePr>
          <p:nvPr>
            <p:extLst>
              <p:ext uri="{D42A27DB-BD31-4B8C-83A1-F6EECF244321}">
                <p14:modId xmlns:p14="http://schemas.microsoft.com/office/powerpoint/2010/main" val="1646188873"/>
              </p:ext>
            </p:extLst>
          </p:nvPr>
        </p:nvGraphicFramePr>
        <p:xfrm>
          <a:off x="1585332" y="2911050"/>
          <a:ext cx="9021334" cy="1521729"/>
        </p:xfrm>
        <a:graphic>
          <a:graphicData uri="http://schemas.openxmlformats.org/drawingml/2006/table">
            <a:tbl>
              <a:tblPr firstRow="1" bandRow="1">
                <a:tableStyleId>{5C22544A-7EE6-4342-B048-85BDC9FD1C3A}</a:tableStyleId>
              </a:tblPr>
              <a:tblGrid>
                <a:gridCol w="1288762">
                  <a:extLst>
                    <a:ext uri="{9D8B030D-6E8A-4147-A177-3AD203B41FA5}">
                      <a16:colId xmlns:a16="http://schemas.microsoft.com/office/drawing/2014/main" val="3916217358"/>
                    </a:ext>
                  </a:extLst>
                </a:gridCol>
                <a:gridCol w="1288762">
                  <a:extLst>
                    <a:ext uri="{9D8B030D-6E8A-4147-A177-3AD203B41FA5}">
                      <a16:colId xmlns:a16="http://schemas.microsoft.com/office/drawing/2014/main" val="591145246"/>
                    </a:ext>
                  </a:extLst>
                </a:gridCol>
                <a:gridCol w="1288762">
                  <a:extLst>
                    <a:ext uri="{9D8B030D-6E8A-4147-A177-3AD203B41FA5}">
                      <a16:colId xmlns:a16="http://schemas.microsoft.com/office/drawing/2014/main" val="1149325927"/>
                    </a:ext>
                  </a:extLst>
                </a:gridCol>
                <a:gridCol w="1288762">
                  <a:extLst>
                    <a:ext uri="{9D8B030D-6E8A-4147-A177-3AD203B41FA5}">
                      <a16:colId xmlns:a16="http://schemas.microsoft.com/office/drawing/2014/main" val="815602401"/>
                    </a:ext>
                  </a:extLst>
                </a:gridCol>
                <a:gridCol w="1288762">
                  <a:extLst>
                    <a:ext uri="{9D8B030D-6E8A-4147-A177-3AD203B41FA5}">
                      <a16:colId xmlns:a16="http://schemas.microsoft.com/office/drawing/2014/main" val="3645471960"/>
                    </a:ext>
                  </a:extLst>
                </a:gridCol>
                <a:gridCol w="1288762">
                  <a:extLst>
                    <a:ext uri="{9D8B030D-6E8A-4147-A177-3AD203B41FA5}">
                      <a16:colId xmlns:a16="http://schemas.microsoft.com/office/drawing/2014/main" val="1653110048"/>
                    </a:ext>
                  </a:extLst>
                </a:gridCol>
                <a:gridCol w="1288762">
                  <a:extLst>
                    <a:ext uri="{9D8B030D-6E8A-4147-A177-3AD203B41FA5}">
                      <a16:colId xmlns:a16="http://schemas.microsoft.com/office/drawing/2014/main" val="1161618209"/>
                    </a:ext>
                  </a:extLst>
                </a:gridCol>
              </a:tblGrid>
              <a:tr h="607329">
                <a:tc>
                  <a:txBody>
                    <a:bodyPr/>
                    <a:lstStyle/>
                    <a:p>
                      <a:endParaRPr lang="en-US" dirty="0"/>
                    </a:p>
                  </a:txBody>
                  <a:tcPr/>
                </a:tc>
                <a:tc>
                  <a:txBody>
                    <a:bodyPr/>
                    <a:lstStyle/>
                    <a:p>
                      <a:r>
                        <a:rPr lang="en-US" dirty="0"/>
                        <a:t>2020</a:t>
                      </a:r>
                    </a:p>
                  </a:txBody>
                  <a:tcPr/>
                </a:tc>
                <a:tc>
                  <a:txBody>
                    <a:bodyPr/>
                    <a:lstStyle/>
                    <a:p>
                      <a:r>
                        <a:rPr lang="en-US" dirty="0"/>
                        <a:t>2021</a:t>
                      </a:r>
                    </a:p>
                  </a:txBody>
                  <a:tcPr/>
                </a:tc>
                <a:tc>
                  <a:txBody>
                    <a:bodyPr/>
                    <a:lstStyle/>
                    <a:p>
                      <a:r>
                        <a:rPr lang="en-US" dirty="0"/>
                        <a:t>2022</a:t>
                      </a:r>
                    </a:p>
                  </a:txBody>
                  <a:tcPr/>
                </a:tc>
                <a:tc>
                  <a:txBody>
                    <a:bodyPr/>
                    <a:lstStyle/>
                    <a:p>
                      <a:r>
                        <a:rPr lang="en-US" dirty="0"/>
                        <a:t>2023</a:t>
                      </a:r>
                    </a:p>
                  </a:txBody>
                  <a:tcPr/>
                </a:tc>
                <a:tc>
                  <a:txBody>
                    <a:bodyPr/>
                    <a:lstStyle/>
                    <a:p>
                      <a:r>
                        <a:rPr lang="en-US" dirty="0"/>
                        <a:t>2024</a:t>
                      </a:r>
                    </a:p>
                  </a:txBody>
                  <a:tcPr/>
                </a:tc>
                <a:tc>
                  <a:txBody>
                    <a:bodyPr/>
                    <a:lstStyle/>
                    <a:p>
                      <a:r>
                        <a:rPr lang="en-US" dirty="0"/>
                        <a:t>2025</a:t>
                      </a:r>
                    </a:p>
                  </a:txBody>
                  <a:tcPr/>
                </a:tc>
                <a:extLst>
                  <a:ext uri="{0D108BD9-81ED-4DB2-BD59-A6C34878D82A}">
                    <a16:rowId xmlns:a16="http://schemas.microsoft.com/office/drawing/2014/main" val="176100257"/>
                  </a:ext>
                </a:extLst>
              </a:tr>
              <a:tr h="370840">
                <a:tc>
                  <a:txBody>
                    <a:bodyPr/>
                    <a:lstStyle/>
                    <a:p>
                      <a:r>
                        <a:rPr lang="en-US" dirty="0"/>
                        <a:t>November Forecast, Preliminary</a:t>
                      </a:r>
                    </a:p>
                  </a:txBody>
                  <a:tcPr/>
                </a:tc>
                <a:tc>
                  <a:txBody>
                    <a:bodyPr/>
                    <a:lstStyle/>
                    <a:p>
                      <a:r>
                        <a:rPr lang="en-US" dirty="0"/>
                        <a:t>8.3%</a:t>
                      </a:r>
                    </a:p>
                  </a:txBody>
                  <a:tcPr/>
                </a:tc>
                <a:tc>
                  <a:txBody>
                    <a:bodyPr/>
                    <a:lstStyle/>
                    <a:p>
                      <a:r>
                        <a:rPr lang="en-US" dirty="0"/>
                        <a:t>6.5%</a:t>
                      </a:r>
                    </a:p>
                  </a:txBody>
                  <a:tcPr/>
                </a:tc>
                <a:tc>
                  <a:txBody>
                    <a:bodyPr/>
                    <a:lstStyle/>
                    <a:p>
                      <a:r>
                        <a:rPr lang="en-US" dirty="0"/>
                        <a:t>5.1%</a:t>
                      </a:r>
                    </a:p>
                  </a:txBody>
                  <a:tcPr/>
                </a:tc>
                <a:tc>
                  <a:txBody>
                    <a:bodyPr/>
                    <a:lstStyle/>
                    <a:p>
                      <a:r>
                        <a:rPr lang="en-US" dirty="0"/>
                        <a:t>4.6%</a:t>
                      </a:r>
                    </a:p>
                  </a:txBody>
                  <a:tcPr/>
                </a:tc>
                <a:tc>
                  <a:txBody>
                    <a:bodyPr/>
                    <a:lstStyle/>
                    <a:p>
                      <a:r>
                        <a:rPr lang="en-US" dirty="0"/>
                        <a:t>4.3%</a:t>
                      </a:r>
                    </a:p>
                  </a:txBody>
                  <a:tcPr/>
                </a:tc>
                <a:tc>
                  <a:txBody>
                    <a:bodyPr/>
                    <a:lstStyle/>
                    <a:p>
                      <a:r>
                        <a:rPr lang="en-US" dirty="0"/>
                        <a:t>4.3%</a:t>
                      </a:r>
                    </a:p>
                  </a:txBody>
                  <a:tcPr/>
                </a:tc>
                <a:extLst>
                  <a:ext uri="{0D108BD9-81ED-4DB2-BD59-A6C34878D82A}">
                    <a16:rowId xmlns:a16="http://schemas.microsoft.com/office/drawing/2014/main" val="3781092112"/>
                  </a:ext>
                </a:extLst>
              </a:tr>
            </a:tbl>
          </a:graphicData>
        </a:graphic>
      </p:graphicFrame>
      <p:sp>
        <p:nvSpPr>
          <p:cNvPr id="3" name="Slide Number Placeholder 2">
            <a:extLst>
              <a:ext uri="{FF2B5EF4-FFF2-40B4-BE49-F238E27FC236}">
                <a16:creationId xmlns:a16="http://schemas.microsoft.com/office/drawing/2014/main" id="{3ACCF66A-FB56-4727-83F7-31CC2CA6F076}"/>
              </a:ext>
            </a:extLst>
          </p:cNvPr>
          <p:cNvSpPr>
            <a:spLocks noGrp="1"/>
          </p:cNvSpPr>
          <p:nvPr>
            <p:ph type="sldNum" sz="quarter" idx="12"/>
          </p:nvPr>
        </p:nvSpPr>
        <p:spPr/>
        <p:txBody>
          <a:bodyPr/>
          <a:lstStyle/>
          <a:p>
            <a:fld id="{4E514D2E-E366-44B2-8DB2-9221397E5F15}" type="slidenum">
              <a:rPr lang="en-US" smtClean="0"/>
              <a:t>6</a:t>
            </a:fld>
            <a:endParaRPr lang="en-US"/>
          </a:p>
        </p:txBody>
      </p:sp>
    </p:spTree>
    <p:extLst>
      <p:ext uri="{BB962C8B-B14F-4D97-AF65-F5344CB8AC3E}">
        <p14:creationId xmlns:p14="http://schemas.microsoft.com/office/powerpoint/2010/main" val="3348835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B50ECF9F-1B53-483C-8AE6-E18E3F265BB6}"/>
              </a:ext>
            </a:extLst>
          </p:cNvPr>
          <p:cNvSpPr/>
          <p:nvPr/>
        </p:nvSpPr>
        <p:spPr>
          <a:xfrm>
            <a:off x="623229" y="501715"/>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hart, line chart&#10;&#10;Description automatically generated">
            <a:extLst>
              <a:ext uri="{FF2B5EF4-FFF2-40B4-BE49-F238E27FC236}">
                <a16:creationId xmlns:a16="http://schemas.microsoft.com/office/drawing/2014/main" id="{26045DEF-9167-485C-B808-27C4FF97F6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222" y="745772"/>
            <a:ext cx="7595556" cy="5677330"/>
          </a:xfrm>
          <a:prstGeom prst="rect">
            <a:avLst/>
          </a:prstGeom>
        </p:spPr>
      </p:pic>
      <p:sp>
        <p:nvSpPr>
          <p:cNvPr id="6" name="TextBox 5">
            <a:extLst>
              <a:ext uri="{FF2B5EF4-FFF2-40B4-BE49-F238E27FC236}">
                <a16:creationId xmlns:a16="http://schemas.microsoft.com/office/drawing/2014/main" id="{A65EB304-ACA7-4013-9479-E7C7AAE87306}"/>
              </a:ext>
            </a:extLst>
          </p:cNvPr>
          <p:cNvSpPr txBox="1"/>
          <p:nvPr/>
        </p:nvSpPr>
        <p:spPr>
          <a:xfrm>
            <a:off x="9893778" y="745772"/>
            <a:ext cx="591127" cy="369332"/>
          </a:xfrm>
          <a:prstGeom prst="rect">
            <a:avLst/>
          </a:prstGeom>
          <a:noFill/>
        </p:spPr>
        <p:txBody>
          <a:bodyPr wrap="square" rtlCol="0">
            <a:spAutoFit/>
          </a:bodyPr>
          <a:lstStyle/>
          <a:p>
            <a:r>
              <a:rPr lang="en-US" dirty="0"/>
              <a:t>7</a:t>
            </a:r>
          </a:p>
        </p:txBody>
      </p:sp>
      <p:sp>
        <p:nvSpPr>
          <p:cNvPr id="3" name="Slide Number Placeholder 2">
            <a:extLst>
              <a:ext uri="{FF2B5EF4-FFF2-40B4-BE49-F238E27FC236}">
                <a16:creationId xmlns:a16="http://schemas.microsoft.com/office/drawing/2014/main" id="{A8577F29-DE93-4D66-87D7-1F10DA57D740}"/>
              </a:ext>
            </a:extLst>
          </p:cNvPr>
          <p:cNvSpPr>
            <a:spLocks noGrp="1"/>
          </p:cNvSpPr>
          <p:nvPr>
            <p:ph type="sldNum" sz="quarter" idx="12"/>
          </p:nvPr>
        </p:nvSpPr>
        <p:spPr/>
        <p:txBody>
          <a:bodyPr/>
          <a:lstStyle/>
          <a:p>
            <a:fld id="{4E514D2E-E366-44B2-8DB2-9221397E5F15}"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7DBDD-ECCC-40C7-933C-920472002CCC}"/>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Washington State</a:t>
            </a:r>
            <a:br>
              <a:rPr lang="en-US" dirty="0">
                <a:solidFill>
                  <a:schemeClr val="accent1"/>
                </a:solidFill>
              </a:rPr>
            </a:br>
            <a:r>
              <a:rPr lang="en-US" dirty="0">
                <a:solidFill>
                  <a:schemeClr val="accent1"/>
                </a:solidFill>
              </a:rPr>
              <a:t> Income and Inflation</a:t>
            </a:r>
          </a:p>
        </p:txBody>
      </p:sp>
      <p:sp>
        <p:nvSpPr>
          <p:cNvPr id="3" name="Content Placeholder 2">
            <a:extLst>
              <a:ext uri="{FF2B5EF4-FFF2-40B4-BE49-F238E27FC236}">
                <a16:creationId xmlns:a16="http://schemas.microsoft.com/office/drawing/2014/main" id="{CCB27C56-02E2-4545-A2E0-AD1B1266E42D}"/>
              </a:ext>
            </a:extLst>
          </p:cNvPr>
          <p:cNvSpPr>
            <a:spLocks noGrp="1"/>
          </p:cNvSpPr>
          <p:nvPr>
            <p:ph idx="1"/>
          </p:nvPr>
        </p:nvSpPr>
        <p:spPr>
          <a:xfrm>
            <a:off x="4976032" y="963877"/>
            <a:ext cx="6377768" cy="4799614"/>
          </a:xfrm>
        </p:spPr>
        <p:txBody>
          <a:bodyPr anchor="ctr">
            <a:normAutofit/>
          </a:bodyPr>
          <a:lstStyle/>
          <a:p>
            <a:r>
              <a:rPr lang="en-US" sz="2000" dirty="0"/>
              <a:t>Washington personal income rose from $506.1 billion in the Q1 2020 to $544.4 billion in Q2,2020 before dropping to $534.2 billion in Q3 2020 (all SAAR).</a:t>
            </a:r>
            <a:r>
              <a:rPr lang="en-US" sz="2000" baseline="30000" dirty="0"/>
              <a:t>9</a:t>
            </a:r>
            <a:endParaRPr lang="en-US" sz="2000" dirty="0"/>
          </a:p>
          <a:p>
            <a:r>
              <a:rPr lang="en-US" sz="2000" dirty="0"/>
              <a:t>-7.3% growth rate (SAAR) in Washington personal income in Q3 2020 was the ninth best among states and better than our two neighbors.</a:t>
            </a:r>
            <a:r>
              <a:rPr lang="en-US" sz="2000" baseline="30000" dirty="0"/>
              <a:t>10</a:t>
            </a:r>
          </a:p>
          <a:p>
            <a:pPr lvl="1"/>
            <a:r>
              <a:rPr lang="en-US" sz="2000" dirty="0"/>
              <a:t>Best state: Georgia (-0.6%)</a:t>
            </a:r>
          </a:p>
          <a:p>
            <a:pPr lvl="1"/>
            <a:r>
              <a:rPr lang="en-US" sz="2000" dirty="0"/>
              <a:t>Worst state: West Virginia (-29.9%)</a:t>
            </a:r>
          </a:p>
          <a:p>
            <a:pPr lvl="1"/>
            <a:r>
              <a:rPr lang="en-US" sz="2000" dirty="0"/>
              <a:t>Idaho: 29</a:t>
            </a:r>
            <a:r>
              <a:rPr lang="en-US" sz="2000" baseline="30000" dirty="0"/>
              <a:t>th</a:t>
            </a:r>
            <a:r>
              <a:rPr lang="en-US" sz="2000" dirty="0"/>
              <a:t> (-20.5), Oregon: 18</a:t>
            </a:r>
            <a:r>
              <a:rPr lang="en-US" sz="2000" baseline="30000" dirty="0"/>
              <a:t>th</a:t>
            </a:r>
            <a:r>
              <a:rPr lang="en-US" sz="2000" dirty="0"/>
              <a:t> (-11.3%)</a:t>
            </a:r>
          </a:p>
          <a:p>
            <a:r>
              <a:rPr lang="en-US" sz="2000" dirty="0"/>
              <a:t>Seattle area consumer price inflation rose 2.5% in 2019 compared to the 1.8% increase in the U.S. City Average. Projections for 2020 published November 2020 are that the Seattle CPI will rise 1.9% compared to a U.S. city Average CPI increase of 1.3%.</a:t>
            </a:r>
            <a:r>
              <a:rPr lang="en-US" sz="2000" baseline="30000" dirty="0"/>
              <a:t>11</a:t>
            </a:r>
            <a:endParaRPr lang="en-US" sz="2000" dirty="0"/>
          </a:p>
        </p:txBody>
      </p:sp>
      <p:sp>
        <p:nvSpPr>
          <p:cNvPr id="5" name="TextBox 4">
            <a:extLst>
              <a:ext uri="{FF2B5EF4-FFF2-40B4-BE49-F238E27FC236}">
                <a16:creationId xmlns:a16="http://schemas.microsoft.com/office/drawing/2014/main" id="{8800DAC0-D6D2-4CD3-80B1-6F7FC12BA238}"/>
              </a:ext>
            </a:extLst>
          </p:cNvPr>
          <p:cNvSpPr txBox="1"/>
          <p:nvPr/>
        </p:nvSpPr>
        <p:spPr>
          <a:xfrm>
            <a:off x="646544" y="5763491"/>
            <a:ext cx="10707255" cy="830997"/>
          </a:xfrm>
          <a:prstGeom prst="rect">
            <a:avLst/>
          </a:prstGeom>
          <a:noFill/>
        </p:spPr>
        <p:txBody>
          <a:bodyPr wrap="square" rtlCol="0">
            <a:spAutoFit/>
          </a:bodyPr>
          <a:lstStyle/>
          <a:p>
            <a:r>
              <a:rPr lang="en-US" sz="1200" baseline="30000" dirty="0">
                <a:effectLst/>
              </a:rPr>
              <a:t>9 </a:t>
            </a:r>
            <a:r>
              <a:rPr lang="en-US" sz="1200" dirty="0">
                <a:effectLst/>
              </a:rPr>
              <a:t>Bureau of Economic Analysis. </a:t>
            </a:r>
            <a:r>
              <a:rPr lang="en-US" sz="1200" i="1" dirty="0">
                <a:effectLst/>
              </a:rPr>
              <a:t>GDP and Personal Income</a:t>
            </a:r>
            <a:r>
              <a:rPr lang="en-US" sz="1200" dirty="0">
                <a:effectLst/>
              </a:rPr>
              <a:t>. </a:t>
            </a:r>
            <a:r>
              <a:rPr lang="en-US" sz="1200" dirty="0">
                <a:effectLst/>
                <a:hlinkClick r:id="rId3"/>
              </a:rPr>
              <a:t>https://apps.bea.gov/iTable/iTable.cfm?reqid=70&amp;step=1&amp;acrdn=2</a:t>
            </a:r>
            <a:endParaRPr lang="en-US" sz="1200" dirty="0">
              <a:effectLst/>
            </a:endParaRPr>
          </a:p>
          <a:p>
            <a:r>
              <a:rPr lang="en-US" sz="1200" baseline="30000" dirty="0"/>
              <a:t>10 </a:t>
            </a:r>
            <a:r>
              <a:rPr lang="en-US" sz="1200" dirty="0">
                <a:effectLst/>
              </a:rPr>
              <a:t>Bureau of Economic Analysis. </a:t>
            </a:r>
            <a:r>
              <a:rPr lang="en-US" sz="1200" i="1" dirty="0"/>
              <a:t>Personal Income by State, 3rd Quarter 2020. </a:t>
            </a:r>
            <a:r>
              <a:rPr lang="en-US" sz="1200" dirty="0">
                <a:hlinkClick r:id="rId4"/>
              </a:rPr>
              <a:t>https://www.bea.gov/sites/default/files/2020-12/spi1220.pdf</a:t>
            </a:r>
            <a:endParaRPr lang="en-US" sz="1200" dirty="0"/>
          </a:p>
          <a:p>
            <a:r>
              <a:rPr lang="en-US" sz="1200" baseline="30000" dirty="0">
                <a:effectLst/>
              </a:rPr>
              <a:t>11 </a:t>
            </a:r>
            <a:r>
              <a:rPr lang="en-US" sz="1200" dirty="0">
                <a:effectLst/>
              </a:rPr>
              <a:t>Washington State </a:t>
            </a:r>
            <a:r>
              <a:rPr lang="en-US" sz="1200" dirty="0"/>
              <a:t>Economic and Revenue Forecast Council (Nov 2020), </a:t>
            </a:r>
            <a:r>
              <a:rPr lang="en-US" sz="1200" i="1" dirty="0"/>
              <a:t>Washington State Economic and Revenue Forecast. </a:t>
            </a:r>
            <a:r>
              <a:rPr lang="en-US" sz="1200" dirty="0">
                <a:hlinkClick r:id="rId5"/>
              </a:rPr>
              <a:t>https://erfc.wa.gov/sites/default/files/public/documents/publications/nov20pub.pdf</a:t>
            </a:r>
            <a:endParaRPr lang="en-US" sz="1200" dirty="0"/>
          </a:p>
        </p:txBody>
      </p:sp>
      <p:sp>
        <p:nvSpPr>
          <p:cNvPr id="6" name="Slide Number Placeholder 5">
            <a:extLst>
              <a:ext uri="{FF2B5EF4-FFF2-40B4-BE49-F238E27FC236}">
                <a16:creationId xmlns:a16="http://schemas.microsoft.com/office/drawing/2014/main" id="{B80F3CE1-512C-4041-A4E4-27FEDF53D664}"/>
              </a:ext>
            </a:extLst>
          </p:cNvPr>
          <p:cNvSpPr>
            <a:spLocks noGrp="1"/>
          </p:cNvSpPr>
          <p:nvPr>
            <p:ph type="sldNum" sz="quarter" idx="12"/>
          </p:nvPr>
        </p:nvSpPr>
        <p:spPr/>
        <p:txBody>
          <a:bodyPr/>
          <a:lstStyle/>
          <a:p>
            <a:fld id="{4E514D2E-E366-44B2-8DB2-9221397E5F15}" type="slidenum">
              <a:rPr lang="en-US" smtClean="0"/>
              <a:t>8</a:t>
            </a:fld>
            <a:endParaRPr lang="en-US"/>
          </a:p>
        </p:txBody>
      </p:sp>
    </p:spTree>
    <p:extLst>
      <p:ext uri="{BB962C8B-B14F-4D97-AF65-F5344CB8AC3E}">
        <p14:creationId xmlns:p14="http://schemas.microsoft.com/office/powerpoint/2010/main" val="1288920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a:extLst>
              <a:ext uri="{FF2B5EF4-FFF2-40B4-BE49-F238E27FC236}">
                <a16:creationId xmlns:a16="http://schemas.microsoft.com/office/drawing/2014/main" id="{7B3F47F0-3E6B-4DD5-A58F-B92BFF610354}"/>
              </a:ext>
            </a:extLst>
          </p:cNvPr>
          <p:cNvSpPr/>
          <p:nvPr/>
        </p:nvSpPr>
        <p:spPr>
          <a:xfrm>
            <a:off x="420029" y="434898"/>
            <a:ext cx="11351941" cy="61654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hart, bar chart&#10;&#10;Description automatically generated">
            <a:extLst>
              <a:ext uri="{FF2B5EF4-FFF2-40B4-BE49-F238E27FC236}">
                <a16:creationId xmlns:a16="http://schemas.microsoft.com/office/drawing/2014/main" id="{BAEA32AC-EC5E-436C-83DB-A50AB52D2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0516" y="670704"/>
            <a:ext cx="7310965" cy="5516591"/>
          </a:xfrm>
          <a:prstGeom prst="rect">
            <a:avLst/>
          </a:prstGeom>
        </p:spPr>
      </p:pic>
      <p:sp>
        <p:nvSpPr>
          <p:cNvPr id="4" name="TextBox 3">
            <a:extLst>
              <a:ext uri="{FF2B5EF4-FFF2-40B4-BE49-F238E27FC236}">
                <a16:creationId xmlns:a16="http://schemas.microsoft.com/office/drawing/2014/main" id="{2D4C68E5-47A1-43AE-B6B1-45297138C15A}"/>
              </a:ext>
            </a:extLst>
          </p:cNvPr>
          <p:cNvSpPr txBox="1"/>
          <p:nvPr/>
        </p:nvSpPr>
        <p:spPr>
          <a:xfrm>
            <a:off x="9751481" y="670704"/>
            <a:ext cx="669307" cy="369332"/>
          </a:xfrm>
          <a:prstGeom prst="rect">
            <a:avLst/>
          </a:prstGeom>
          <a:noFill/>
        </p:spPr>
        <p:txBody>
          <a:bodyPr wrap="square" rtlCol="0">
            <a:spAutoFit/>
          </a:bodyPr>
          <a:lstStyle/>
          <a:p>
            <a:r>
              <a:rPr lang="en-US" dirty="0"/>
              <a:t>7</a:t>
            </a:r>
          </a:p>
        </p:txBody>
      </p:sp>
      <p:sp>
        <p:nvSpPr>
          <p:cNvPr id="5" name="Slide Number Placeholder 4">
            <a:extLst>
              <a:ext uri="{FF2B5EF4-FFF2-40B4-BE49-F238E27FC236}">
                <a16:creationId xmlns:a16="http://schemas.microsoft.com/office/drawing/2014/main" id="{FB66EACA-24D8-4637-B3F3-91B8917C7915}"/>
              </a:ext>
            </a:extLst>
          </p:cNvPr>
          <p:cNvSpPr>
            <a:spLocks noGrp="1"/>
          </p:cNvSpPr>
          <p:nvPr>
            <p:ph type="sldNum" sz="quarter" idx="12"/>
          </p:nvPr>
        </p:nvSpPr>
        <p:spPr/>
        <p:txBody>
          <a:bodyPr/>
          <a:lstStyle/>
          <a:p>
            <a:fld id="{4E514D2E-E366-44B2-8DB2-9221397E5F15}" type="slidenum">
              <a:rPr lang="en-US" smtClean="0"/>
              <a:t>9</a:t>
            </a:fld>
            <a:endParaRPr lang="en-US"/>
          </a:p>
        </p:txBody>
      </p:sp>
    </p:spTree>
    <p:extLst>
      <p:ext uri="{BB962C8B-B14F-4D97-AF65-F5344CB8AC3E}">
        <p14:creationId xmlns:p14="http://schemas.microsoft.com/office/powerpoint/2010/main" val="829506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1845</TotalTime>
  <Words>3372</Words>
  <Application>Microsoft Office PowerPoint</Application>
  <PresentationFormat>Widescreen</PresentationFormat>
  <Paragraphs>280</Paragraphs>
  <Slides>29</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Segoe UI</vt:lpstr>
      <vt:lpstr>Office Theme</vt:lpstr>
      <vt:lpstr>Annual Economic Forecast Breakfast</vt:lpstr>
      <vt:lpstr>Federal Employment</vt:lpstr>
      <vt:lpstr>Federal Employment</vt:lpstr>
      <vt:lpstr>Washington State Employment</vt:lpstr>
      <vt:lpstr>Washington State Employment</vt:lpstr>
      <vt:lpstr>WA State Unemployment Rate Projections7</vt:lpstr>
      <vt:lpstr>PowerPoint Presentation</vt:lpstr>
      <vt:lpstr>Washington State  Income and Inflation</vt:lpstr>
      <vt:lpstr>PowerPoint Presentation</vt:lpstr>
      <vt:lpstr>WA Trade12</vt:lpstr>
      <vt:lpstr>Recession Indicator</vt:lpstr>
      <vt:lpstr>Whatcom County Employment</vt:lpstr>
      <vt:lpstr>Whatcom County Employment</vt:lpstr>
      <vt:lpstr>Bellingham Ranked “Best Performing”19</vt:lpstr>
      <vt:lpstr>US-Canada Border</vt:lpstr>
      <vt:lpstr>US-Canada Border</vt:lpstr>
      <vt:lpstr>Beyond Minimum Wage: Paid Family and Medical Leave</vt:lpstr>
      <vt:lpstr>2021 Legislative Session</vt:lpstr>
      <vt:lpstr>Capital Gains Income Tax Proposal in 2021</vt:lpstr>
      <vt:lpstr>Capital Gains Income Tax – Key Findings Continued</vt:lpstr>
      <vt:lpstr>Capital Gains Income Tax Proposal in 2021</vt:lpstr>
      <vt:lpstr>WA State Budget </vt:lpstr>
      <vt:lpstr>WA State Revenue</vt:lpstr>
      <vt:lpstr>Revenue Still Increasing</vt:lpstr>
      <vt:lpstr>Various New Tax Proposals</vt:lpstr>
      <vt:lpstr>PowerPoint Presentation</vt:lpstr>
      <vt:lpstr>What Matters to Small Business Owners</vt:lpstr>
      <vt:lpstr>Improving the small business climate in Washington state ( Recommendations from Dec 2019 WPC small business study)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Economic Forecast Breakfast</dc:title>
  <dc:creator>Washington Policy Center</dc:creator>
  <cp:lastModifiedBy>Dann Mead Smith</cp:lastModifiedBy>
  <cp:revision>91</cp:revision>
  <cp:lastPrinted>2021-02-19T01:35:19Z</cp:lastPrinted>
  <dcterms:created xsi:type="dcterms:W3CDTF">2021-02-03T19:47:12Z</dcterms:created>
  <dcterms:modified xsi:type="dcterms:W3CDTF">2021-02-25T21:20:37Z</dcterms:modified>
</cp:coreProperties>
</file>