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61" r:id="rId3"/>
    <p:sldId id="257" r:id="rId4"/>
    <p:sldId id="258" r:id="rId5"/>
    <p:sldId id="296" r:id="rId6"/>
    <p:sldId id="259" r:id="rId7"/>
    <p:sldId id="288" r:id="rId8"/>
    <p:sldId id="295" r:id="rId9"/>
    <p:sldId id="263" r:id="rId10"/>
    <p:sldId id="298" r:id="rId11"/>
    <p:sldId id="316" r:id="rId12"/>
    <p:sldId id="299" r:id="rId13"/>
    <p:sldId id="315" r:id="rId14"/>
    <p:sldId id="301" r:id="rId15"/>
    <p:sldId id="302" r:id="rId16"/>
    <p:sldId id="304" r:id="rId17"/>
    <p:sldId id="306" r:id="rId18"/>
    <p:sldId id="307" r:id="rId19"/>
    <p:sldId id="308" r:id="rId20"/>
    <p:sldId id="309" r:id="rId21"/>
    <p:sldId id="317" r:id="rId22"/>
    <p:sldId id="318" r:id="rId23"/>
    <p:sldId id="310" r:id="rId24"/>
    <p:sldId id="311" r:id="rId25"/>
    <p:sldId id="319" r:id="rId26"/>
    <p:sldId id="320" r:id="rId27"/>
    <p:sldId id="312" r:id="rId28"/>
    <p:sldId id="313" r:id="rId29"/>
  </p:sldIdLst>
  <p:sldSz cx="12192000" cy="6858000"/>
  <p:notesSz cx="7026275" cy="9312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5" autoAdjust="0"/>
    <p:restoredTop sz="94660"/>
  </p:normalViewPr>
  <p:slideViewPr>
    <p:cSldViewPr snapToGrid="0">
      <p:cViewPr varScale="1">
        <p:scale>
          <a:sx n="86" d="100"/>
          <a:sy n="86" d="100"/>
        </p:scale>
        <p:origin x="10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7231"/>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idx="1"/>
          </p:nvPr>
        </p:nvSpPr>
        <p:spPr>
          <a:xfrm>
            <a:off x="3979930" y="0"/>
            <a:ext cx="3044719" cy="467231"/>
          </a:xfrm>
          <a:prstGeom prst="rect">
            <a:avLst/>
          </a:prstGeom>
        </p:spPr>
        <p:txBody>
          <a:bodyPr vert="horz" lIns="93360" tIns="46680" rIns="93360" bIns="46680" rtlCol="0"/>
          <a:lstStyle>
            <a:lvl1pPr algn="r">
              <a:defRPr sz="1200"/>
            </a:lvl1pPr>
          </a:lstStyle>
          <a:p>
            <a:fld id="{99B5F766-B265-4E84-85D3-63EC64D38C1C}" type="datetimeFigureOut">
              <a:rPr lang="en-US" smtClean="0"/>
              <a:t>11/19/2019</a:t>
            </a:fld>
            <a:endParaRPr lang="en-US"/>
          </a:p>
        </p:txBody>
      </p:sp>
      <p:sp>
        <p:nvSpPr>
          <p:cNvPr id="4" name="Slide Image Placeholder 3"/>
          <p:cNvSpPr>
            <a:spLocks noGrp="1" noRot="1" noChangeAspect="1"/>
          </p:cNvSpPr>
          <p:nvPr>
            <p:ph type="sldImg" idx="2"/>
          </p:nvPr>
        </p:nvSpPr>
        <p:spPr>
          <a:xfrm>
            <a:off x="719138" y="1163638"/>
            <a:ext cx="5588000" cy="3143250"/>
          </a:xfrm>
          <a:prstGeom prst="rect">
            <a:avLst/>
          </a:prstGeom>
          <a:noFill/>
          <a:ln w="12700">
            <a:solidFill>
              <a:prstClr val="black"/>
            </a:solidFill>
          </a:ln>
        </p:spPr>
        <p:txBody>
          <a:bodyPr vert="horz" lIns="93360" tIns="46680" rIns="93360" bIns="46680" rtlCol="0" anchor="ctr"/>
          <a:lstStyle/>
          <a:p>
            <a:endParaRPr lang="en-US"/>
          </a:p>
        </p:txBody>
      </p:sp>
      <p:sp>
        <p:nvSpPr>
          <p:cNvPr id="5" name="Notes Placeholder 4"/>
          <p:cNvSpPr>
            <a:spLocks noGrp="1"/>
          </p:cNvSpPr>
          <p:nvPr>
            <p:ph type="body" sz="quarter" idx="3"/>
          </p:nvPr>
        </p:nvSpPr>
        <p:spPr>
          <a:xfrm>
            <a:off x="702628" y="4481532"/>
            <a:ext cx="5621020" cy="3666708"/>
          </a:xfrm>
          <a:prstGeom prst="rect">
            <a:avLst/>
          </a:prstGeom>
        </p:spPr>
        <p:txBody>
          <a:bodyPr vert="horz" lIns="93360" tIns="46680" rIns="93360" bIns="4668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5046"/>
            <a:ext cx="3044719" cy="467230"/>
          </a:xfrm>
          <a:prstGeom prst="rect">
            <a:avLst/>
          </a:prstGeom>
        </p:spPr>
        <p:txBody>
          <a:bodyPr vert="horz" lIns="93360" tIns="46680" rIns="93360" bIns="46680" rtlCol="0" anchor="b"/>
          <a:lstStyle>
            <a:lvl1pPr algn="l">
              <a:defRPr sz="1200"/>
            </a:lvl1pPr>
          </a:lstStyle>
          <a:p>
            <a:endParaRPr lang="en-US"/>
          </a:p>
        </p:txBody>
      </p:sp>
      <p:sp>
        <p:nvSpPr>
          <p:cNvPr id="7" name="Slide Number Placeholder 6"/>
          <p:cNvSpPr>
            <a:spLocks noGrp="1"/>
          </p:cNvSpPr>
          <p:nvPr>
            <p:ph type="sldNum" sz="quarter" idx="5"/>
          </p:nvPr>
        </p:nvSpPr>
        <p:spPr>
          <a:xfrm>
            <a:off x="3979930" y="8845046"/>
            <a:ext cx="3044719" cy="467230"/>
          </a:xfrm>
          <a:prstGeom prst="rect">
            <a:avLst/>
          </a:prstGeom>
        </p:spPr>
        <p:txBody>
          <a:bodyPr vert="horz" lIns="93360" tIns="46680" rIns="93360" bIns="46680" rtlCol="0" anchor="b"/>
          <a:lstStyle>
            <a:lvl1pPr algn="r">
              <a:defRPr sz="1200"/>
            </a:lvl1pPr>
          </a:lstStyle>
          <a:p>
            <a:fld id="{42904AF9-4C49-42AD-9DD6-81E5690FA068}" type="slidenum">
              <a:rPr lang="en-US" smtClean="0"/>
              <a:t>‹#›</a:t>
            </a:fld>
            <a:endParaRPr lang="en-US"/>
          </a:p>
        </p:txBody>
      </p:sp>
    </p:spTree>
    <p:extLst>
      <p:ext uri="{BB962C8B-B14F-4D97-AF65-F5344CB8AC3E}">
        <p14:creationId xmlns:p14="http://schemas.microsoft.com/office/powerpoint/2010/main" val="3649840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904AF9-4C49-42AD-9DD6-81E5690FA068}" type="slidenum">
              <a:rPr lang="en-US" smtClean="0"/>
              <a:t>2</a:t>
            </a:fld>
            <a:endParaRPr lang="en-US"/>
          </a:p>
        </p:txBody>
      </p:sp>
    </p:spTree>
    <p:extLst>
      <p:ext uri="{BB962C8B-B14F-4D97-AF65-F5344CB8AC3E}">
        <p14:creationId xmlns:p14="http://schemas.microsoft.com/office/powerpoint/2010/main" val="41024316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a:t>
            </a:r>
          </a:p>
        </p:txBody>
      </p:sp>
      <p:sp>
        <p:nvSpPr>
          <p:cNvPr id="4" name="Slide Number Placeholder 3"/>
          <p:cNvSpPr>
            <a:spLocks noGrp="1"/>
          </p:cNvSpPr>
          <p:nvPr>
            <p:ph type="sldNum" sz="quarter" idx="5"/>
          </p:nvPr>
        </p:nvSpPr>
        <p:spPr/>
        <p:txBody>
          <a:bodyPr/>
          <a:lstStyle/>
          <a:p>
            <a:fld id="{42904AF9-4C49-42AD-9DD6-81E5690FA068}" type="slidenum">
              <a:rPr lang="en-US" smtClean="0"/>
              <a:t>11</a:t>
            </a:fld>
            <a:endParaRPr lang="en-US"/>
          </a:p>
        </p:txBody>
      </p:sp>
    </p:spTree>
    <p:extLst>
      <p:ext uri="{BB962C8B-B14F-4D97-AF65-F5344CB8AC3E}">
        <p14:creationId xmlns:p14="http://schemas.microsoft.com/office/powerpoint/2010/main" val="2729833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a:t>
            </a:r>
          </a:p>
        </p:txBody>
      </p:sp>
      <p:sp>
        <p:nvSpPr>
          <p:cNvPr id="4" name="Slide Number Placeholder 3"/>
          <p:cNvSpPr>
            <a:spLocks noGrp="1"/>
          </p:cNvSpPr>
          <p:nvPr>
            <p:ph type="sldNum" sz="quarter" idx="5"/>
          </p:nvPr>
        </p:nvSpPr>
        <p:spPr/>
        <p:txBody>
          <a:bodyPr/>
          <a:lstStyle/>
          <a:p>
            <a:fld id="{42904AF9-4C49-42AD-9DD6-81E5690FA068}" type="slidenum">
              <a:rPr lang="en-US" smtClean="0"/>
              <a:t>12</a:t>
            </a:fld>
            <a:endParaRPr lang="en-US"/>
          </a:p>
        </p:txBody>
      </p:sp>
    </p:spTree>
    <p:extLst>
      <p:ext uri="{BB962C8B-B14F-4D97-AF65-F5344CB8AC3E}">
        <p14:creationId xmlns:p14="http://schemas.microsoft.com/office/powerpoint/2010/main" val="1179289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a:t>
            </a:r>
          </a:p>
        </p:txBody>
      </p:sp>
      <p:sp>
        <p:nvSpPr>
          <p:cNvPr id="4" name="Slide Number Placeholder 3"/>
          <p:cNvSpPr>
            <a:spLocks noGrp="1"/>
          </p:cNvSpPr>
          <p:nvPr>
            <p:ph type="sldNum" sz="quarter" idx="5"/>
          </p:nvPr>
        </p:nvSpPr>
        <p:spPr/>
        <p:txBody>
          <a:bodyPr/>
          <a:lstStyle/>
          <a:p>
            <a:fld id="{42904AF9-4C49-42AD-9DD6-81E5690FA068}" type="slidenum">
              <a:rPr lang="en-US" smtClean="0"/>
              <a:t>13</a:t>
            </a:fld>
            <a:endParaRPr lang="en-US"/>
          </a:p>
        </p:txBody>
      </p:sp>
    </p:spTree>
    <p:extLst>
      <p:ext uri="{BB962C8B-B14F-4D97-AF65-F5344CB8AC3E}">
        <p14:creationId xmlns:p14="http://schemas.microsoft.com/office/powerpoint/2010/main" val="3780308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904AF9-4C49-42AD-9DD6-81E5690FA068}" type="slidenum">
              <a:rPr lang="en-US" smtClean="0"/>
              <a:t>15</a:t>
            </a:fld>
            <a:endParaRPr lang="en-US"/>
          </a:p>
        </p:txBody>
      </p:sp>
    </p:spTree>
    <p:extLst>
      <p:ext uri="{BB962C8B-B14F-4D97-AF65-F5344CB8AC3E}">
        <p14:creationId xmlns:p14="http://schemas.microsoft.com/office/powerpoint/2010/main" val="42485084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904AF9-4C49-42AD-9DD6-81E5690FA068}" type="slidenum">
              <a:rPr lang="en-US" smtClean="0"/>
              <a:t>16</a:t>
            </a:fld>
            <a:endParaRPr lang="en-US"/>
          </a:p>
        </p:txBody>
      </p:sp>
    </p:spTree>
    <p:extLst>
      <p:ext uri="{BB962C8B-B14F-4D97-AF65-F5344CB8AC3E}">
        <p14:creationId xmlns:p14="http://schemas.microsoft.com/office/powerpoint/2010/main" val="2575983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904AF9-4C49-42AD-9DD6-81E5690FA068}" type="slidenum">
              <a:rPr lang="en-US" smtClean="0"/>
              <a:t>17</a:t>
            </a:fld>
            <a:endParaRPr lang="en-US"/>
          </a:p>
        </p:txBody>
      </p:sp>
    </p:spTree>
    <p:extLst>
      <p:ext uri="{BB962C8B-B14F-4D97-AF65-F5344CB8AC3E}">
        <p14:creationId xmlns:p14="http://schemas.microsoft.com/office/powerpoint/2010/main" val="19960147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Jason Update</a:t>
            </a:r>
          </a:p>
        </p:txBody>
      </p:sp>
      <p:sp>
        <p:nvSpPr>
          <p:cNvPr id="4" name="Slide Number Placeholder 3"/>
          <p:cNvSpPr>
            <a:spLocks noGrp="1"/>
          </p:cNvSpPr>
          <p:nvPr>
            <p:ph type="sldNum" sz="quarter" idx="5"/>
          </p:nvPr>
        </p:nvSpPr>
        <p:spPr/>
        <p:txBody>
          <a:bodyPr/>
          <a:lstStyle/>
          <a:p>
            <a:fld id="{42904AF9-4C49-42AD-9DD6-81E5690FA068}" type="slidenum">
              <a:rPr lang="en-US" smtClean="0"/>
              <a:t>18</a:t>
            </a:fld>
            <a:endParaRPr lang="en-US"/>
          </a:p>
        </p:txBody>
      </p:sp>
    </p:spTree>
    <p:extLst>
      <p:ext uri="{BB962C8B-B14F-4D97-AF65-F5344CB8AC3E}">
        <p14:creationId xmlns:p14="http://schemas.microsoft.com/office/powerpoint/2010/main" val="35721180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 by Karla</a:t>
            </a:r>
          </a:p>
        </p:txBody>
      </p:sp>
      <p:sp>
        <p:nvSpPr>
          <p:cNvPr id="4" name="Slide Number Placeholder 3"/>
          <p:cNvSpPr>
            <a:spLocks noGrp="1"/>
          </p:cNvSpPr>
          <p:nvPr>
            <p:ph type="sldNum" sz="quarter" idx="5"/>
          </p:nvPr>
        </p:nvSpPr>
        <p:spPr/>
        <p:txBody>
          <a:bodyPr/>
          <a:lstStyle/>
          <a:p>
            <a:fld id="{42904AF9-4C49-42AD-9DD6-81E5690FA068}" type="slidenum">
              <a:rPr lang="en-US" smtClean="0"/>
              <a:t>19</a:t>
            </a:fld>
            <a:endParaRPr lang="en-US"/>
          </a:p>
        </p:txBody>
      </p:sp>
    </p:spTree>
    <p:extLst>
      <p:ext uri="{BB962C8B-B14F-4D97-AF65-F5344CB8AC3E}">
        <p14:creationId xmlns:p14="http://schemas.microsoft.com/office/powerpoint/2010/main" val="24126469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Get # from Chris</a:t>
            </a:r>
          </a:p>
        </p:txBody>
      </p:sp>
      <p:sp>
        <p:nvSpPr>
          <p:cNvPr id="4" name="Slide Number Placeholder 3"/>
          <p:cNvSpPr>
            <a:spLocks noGrp="1"/>
          </p:cNvSpPr>
          <p:nvPr>
            <p:ph type="sldNum" sz="quarter" idx="5"/>
          </p:nvPr>
        </p:nvSpPr>
        <p:spPr/>
        <p:txBody>
          <a:bodyPr/>
          <a:lstStyle/>
          <a:p>
            <a:fld id="{42904AF9-4C49-42AD-9DD6-81E5690FA068}" type="slidenum">
              <a:rPr lang="en-US" smtClean="0"/>
              <a:t>20</a:t>
            </a:fld>
            <a:endParaRPr lang="en-US"/>
          </a:p>
        </p:txBody>
      </p:sp>
    </p:spTree>
    <p:extLst>
      <p:ext uri="{BB962C8B-B14F-4D97-AF65-F5344CB8AC3E}">
        <p14:creationId xmlns:p14="http://schemas.microsoft.com/office/powerpoint/2010/main" val="21395931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Get # from Chris</a:t>
            </a:r>
          </a:p>
        </p:txBody>
      </p:sp>
      <p:sp>
        <p:nvSpPr>
          <p:cNvPr id="4" name="Slide Number Placeholder 3"/>
          <p:cNvSpPr>
            <a:spLocks noGrp="1"/>
          </p:cNvSpPr>
          <p:nvPr>
            <p:ph type="sldNum" sz="quarter" idx="5"/>
          </p:nvPr>
        </p:nvSpPr>
        <p:spPr/>
        <p:txBody>
          <a:bodyPr/>
          <a:lstStyle/>
          <a:p>
            <a:fld id="{42904AF9-4C49-42AD-9DD6-81E5690FA068}" type="slidenum">
              <a:rPr lang="en-US" smtClean="0"/>
              <a:t>21</a:t>
            </a:fld>
            <a:endParaRPr lang="en-US"/>
          </a:p>
        </p:txBody>
      </p:sp>
    </p:spTree>
    <p:extLst>
      <p:ext uri="{BB962C8B-B14F-4D97-AF65-F5344CB8AC3E}">
        <p14:creationId xmlns:p14="http://schemas.microsoft.com/office/powerpoint/2010/main" val="1823896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904AF9-4C49-42AD-9DD6-81E5690FA068}" type="slidenum">
              <a:rPr lang="en-US" smtClean="0"/>
              <a:t>3</a:t>
            </a:fld>
            <a:endParaRPr lang="en-US"/>
          </a:p>
        </p:txBody>
      </p:sp>
    </p:spTree>
    <p:extLst>
      <p:ext uri="{BB962C8B-B14F-4D97-AF65-F5344CB8AC3E}">
        <p14:creationId xmlns:p14="http://schemas.microsoft.com/office/powerpoint/2010/main" val="12777030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Get # from Chris</a:t>
            </a:r>
          </a:p>
        </p:txBody>
      </p:sp>
      <p:sp>
        <p:nvSpPr>
          <p:cNvPr id="4" name="Slide Number Placeholder 3"/>
          <p:cNvSpPr>
            <a:spLocks noGrp="1"/>
          </p:cNvSpPr>
          <p:nvPr>
            <p:ph type="sldNum" sz="quarter" idx="5"/>
          </p:nvPr>
        </p:nvSpPr>
        <p:spPr/>
        <p:txBody>
          <a:bodyPr/>
          <a:lstStyle/>
          <a:p>
            <a:fld id="{42904AF9-4C49-42AD-9DD6-81E5690FA068}" type="slidenum">
              <a:rPr lang="en-US" smtClean="0"/>
              <a:t>22</a:t>
            </a:fld>
            <a:endParaRPr lang="en-US"/>
          </a:p>
        </p:txBody>
      </p:sp>
    </p:spTree>
    <p:extLst>
      <p:ext uri="{BB962C8B-B14F-4D97-AF65-F5344CB8AC3E}">
        <p14:creationId xmlns:p14="http://schemas.microsoft.com/office/powerpoint/2010/main" val="20031015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 by Karla</a:t>
            </a:r>
          </a:p>
        </p:txBody>
      </p:sp>
      <p:sp>
        <p:nvSpPr>
          <p:cNvPr id="4" name="Slide Number Placeholder 3"/>
          <p:cNvSpPr>
            <a:spLocks noGrp="1"/>
          </p:cNvSpPr>
          <p:nvPr>
            <p:ph type="sldNum" sz="quarter" idx="5"/>
          </p:nvPr>
        </p:nvSpPr>
        <p:spPr/>
        <p:txBody>
          <a:bodyPr/>
          <a:lstStyle/>
          <a:p>
            <a:fld id="{42904AF9-4C49-42AD-9DD6-81E5690FA068}" type="slidenum">
              <a:rPr lang="en-US" smtClean="0"/>
              <a:t>23</a:t>
            </a:fld>
            <a:endParaRPr lang="en-US"/>
          </a:p>
        </p:txBody>
      </p:sp>
    </p:spTree>
    <p:extLst>
      <p:ext uri="{BB962C8B-B14F-4D97-AF65-F5344CB8AC3E}">
        <p14:creationId xmlns:p14="http://schemas.microsoft.com/office/powerpoint/2010/main" val="7505853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a:t>
            </a:r>
          </a:p>
        </p:txBody>
      </p:sp>
      <p:sp>
        <p:nvSpPr>
          <p:cNvPr id="4" name="Slide Number Placeholder 3"/>
          <p:cNvSpPr>
            <a:spLocks noGrp="1"/>
          </p:cNvSpPr>
          <p:nvPr>
            <p:ph type="sldNum" sz="quarter" idx="5"/>
          </p:nvPr>
        </p:nvSpPr>
        <p:spPr/>
        <p:txBody>
          <a:bodyPr/>
          <a:lstStyle/>
          <a:p>
            <a:fld id="{42904AF9-4C49-42AD-9DD6-81E5690FA068}" type="slidenum">
              <a:rPr lang="en-US" smtClean="0"/>
              <a:t>27</a:t>
            </a:fld>
            <a:endParaRPr lang="en-US"/>
          </a:p>
        </p:txBody>
      </p:sp>
    </p:spTree>
    <p:extLst>
      <p:ext uri="{BB962C8B-B14F-4D97-AF65-F5344CB8AC3E}">
        <p14:creationId xmlns:p14="http://schemas.microsoft.com/office/powerpoint/2010/main" val="4092604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904AF9-4C49-42AD-9DD6-81E5690FA068}" type="slidenum">
              <a:rPr lang="en-US" smtClean="0"/>
              <a:t>4</a:t>
            </a:fld>
            <a:endParaRPr lang="en-US"/>
          </a:p>
        </p:txBody>
      </p:sp>
    </p:spTree>
    <p:extLst>
      <p:ext uri="{BB962C8B-B14F-4D97-AF65-F5344CB8AC3E}">
        <p14:creationId xmlns:p14="http://schemas.microsoft.com/office/powerpoint/2010/main" val="1462405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a:t>
            </a:r>
          </a:p>
        </p:txBody>
      </p:sp>
      <p:sp>
        <p:nvSpPr>
          <p:cNvPr id="4" name="Slide Number Placeholder 3"/>
          <p:cNvSpPr>
            <a:spLocks noGrp="1"/>
          </p:cNvSpPr>
          <p:nvPr>
            <p:ph type="sldNum" sz="quarter" idx="5"/>
          </p:nvPr>
        </p:nvSpPr>
        <p:spPr/>
        <p:txBody>
          <a:bodyPr/>
          <a:lstStyle/>
          <a:p>
            <a:fld id="{42904AF9-4C49-42AD-9DD6-81E5690FA068}" type="slidenum">
              <a:rPr lang="en-US" smtClean="0"/>
              <a:t>5</a:t>
            </a:fld>
            <a:endParaRPr lang="en-US"/>
          </a:p>
        </p:txBody>
      </p:sp>
    </p:spTree>
    <p:extLst>
      <p:ext uri="{BB962C8B-B14F-4D97-AF65-F5344CB8AC3E}">
        <p14:creationId xmlns:p14="http://schemas.microsoft.com/office/powerpoint/2010/main" val="1379536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there third quarter stats?</a:t>
            </a:r>
          </a:p>
          <a:p>
            <a:endParaRPr lang="en-US" dirty="0"/>
          </a:p>
        </p:txBody>
      </p:sp>
      <p:sp>
        <p:nvSpPr>
          <p:cNvPr id="4" name="Slide Number Placeholder 3"/>
          <p:cNvSpPr>
            <a:spLocks noGrp="1"/>
          </p:cNvSpPr>
          <p:nvPr>
            <p:ph type="sldNum" sz="quarter" idx="5"/>
          </p:nvPr>
        </p:nvSpPr>
        <p:spPr/>
        <p:txBody>
          <a:bodyPr/>
          <a:lstStyle/>
          <a:p>
            <a:fld id="{42904AF9-4C49-42AD-9DD6-81E5690FA068}" type="slidenum">
              <a:rPr lang="en-US" smtClean="0"/>
              <a:t>6</a:t>
            </a:fld>
            <a:endParaRPr lang="en-US"/>
          </a:p>
        </p:txBody>
      </p:sp>
    </p:spTree>
    <p:extLst>
      <p:ext uri="{BB962C8B-B14F-4D97-AF65-F5344CB8AC3E}">
        <p14:creationId xmlns:p14="http://schemas.microsoft.com/office/powerpoint/2010/main" val="1760866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93180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Estimate for china/south </a:t>
            </a:r>
            <a:r>
              <a:rPr lang="en-US" dirty="0" err="1"/>
              <a:t>korea</a:t>
            </a:r>
            <a:r>
              <a:rPr lang="en-US" dirty="0"/>
              <a:t> next year</a:t>
            </a:r>
          </a:p>
          <a:p>
            <a:endParaRPr lang="en-US" dirty="0"/>
          </a:p>
        </p:txBody>
      </p:sp>
      <p:sp>
        <p:nvSpPr>
          <p:cNvPr id="4" name="Slide Number Placeholder 3"/>
          <p:cNvSpPr>
            <a:spLocks noGrp="1"/>
          </p:cNvSpPr>
          <p:nvPr>
            <p:ph type="sldNum" sz="quarter" idx="5"/>
          </p:nvPr>
        </p:nvSpPr>
        <p:spPr/>
        <p:txBody>
          <a:bodyPr/>
          <a:lstStyle/>
          <a:p>
            <a:fld id="{42904AF9-4C49-42AD-9DD6-81E5690FA068}" type="slidenum">
              <a:rPr lang="en-US" smtClean="0"/>
              <a:t>9</a:t>
            </a:fld>
            <a:endParaRPr lang="en-US"/>
          </a:p>
        </p:txBody>
      </p:sp>
    </p:spTree>
    <p:extLst>
      <p:ext uri="{BB962C8B-B14F-4D97-AF65-F5344CB8AC3E}">
        <p14:creationId xmlns:p14="http://schemas.microsoft.com/office/powerpoint/2010/main" val="3889444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a:t>
            </a:r>
          </a:p>
        </p:txBody>
      </p:sp>
      <p:sp>
        <p:nvSpPr>
          <p:cNvPr id="4" name="Slide Number Placeholder 3"/>
          <p:cNvSpPr>
            <a:spLocks noGrp="1"/>
          </p:cNvSpPr>
          <p:nvPr>
            <p:ph type="sldNum" sz="quarter" idx="5"/>
          </p:nvPr>
        </p:nvSpPr>
        <p:spPr/>
        <p:txBody>
          <a:bodyPr/>
          <a:lstStyle/>
          <a:p>
            <a:fld id="{42904AF9-4C49-42AD-9DD6-81E5690FA068}" type="slidenum">
              <a:rPr lang="en-US" smtClean="0"/>
              <a:t>10</a:t>
            </a:fld>
            <a:endParaRPr lang="en-US"/>
          </a:p>
        </p:txBody>
      </p:sp>
    </p:spTree>
    <p:extLst>
      <p:ext uri="{BB962C8B-B14F-4D97-AF65-F5344CB8AC3E}">
        <p14:creationId xmlns:p14="http://schemas.microsoft.com/office/powerpoint/2010/main" val="2858797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35BD081-3D09-4E8A-980C-F58443982EAF}"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14D2E-E366-44B2-8DB2-9221397E5F15}" type="slidenum">
              <a:rPr lang="en-US" smtClean="0"/>
              <a:t>‹#›</a:t>
            </a:fld>
            <a:endParaRPr lang="en-US"/>
          </a:p>
        </p:txBody>
      </p:sp>
    </p:spTree>
    <p:extLst>
      <p:ext uri="{BB962C8B-B14F-4D97-AF65-F5344CB8AC3E}">
        <p14:creationId xmlns:p14="http://schemas.microsoft.com/office/powerpoint/2010/main" val="2659814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5BD081-3D09-4E8A-980C-F58443982EAF}"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14D2E-E366-44B2-8DB2-9221397E5F15}" type="slidenum">
              <a:rPr lang="en-US" smtClean="0"/>
              <a:t>‹#›</a:t>
            </a:fld>
            <a:endParaRPr lang="en-US"/>
          </a:p>
        </p:txBody>
      </p:sp>
    </p:spTree>
    <p:extLst>
      <p:ext uri="{BB962C8B-B14F-4D97-AF65-F5344CB8AC3E}">
        <p14:creationId xmlns:p14="http://schemas.microsoft.com/office/powerpoint/2010/main" val="235886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5BD081-3D09-4E8A-980C-F58443982EAF}"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14D2E-E366-44B2-8DB2-9221397E5F15}" type="slidenum">
              <a:rPr lang="en-US" smtClean="0"/>
              <a:t>‹#›</a:t>
            </a:fld>
            <a:endParaRPr lang="en-US"/>
          </a:p>
        </p:txBody>
      </p:sp>
    </p:spTree>
    <p:extLst>
      <p:ext uri="{BB962C8B-B14F-4D97-AF65-F5344CB8AC3E}">
        <p14:creationId xmlns:p14="http://schemas.microsoft.com/office/powerpoint/2010/main" val="318026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5BD081-3D09-4E8A-980C-F58443982EAF}"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14D2E-E366-44B2-8DB2-9221397E5F15}" type="slidenum">
              <a:rPr lang="en-US" smtClean="0"/>
              <a:t>‹#›</a:t>
            </a:fld>
            <a:endParaRPr lang="en-US"/>
          </a:p>
        </p:txBody>
      </p:sp>
    </p:spTree>
    <p:extLst>
      <p:ext uri="{BB962C8B-B14F-4D97-AF65-F5344CB8AC3E}">
        <p14:creationId xmlns:p14="http://schemas.microsoft.com/office/powerpoint/2010/main" val="447811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5BD081-3D09-4E8A-980C-F58443982EAF}"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14D2E-E366-44B2-8DB2-9221397E5F15}" type="slidenum">
              <a:rPr lang="en-US" smtClean="0"/>
              <a:t>‹#›</a:t>
            </a:fld>
            <a:endParaRPr lang="en-US"/>
          </a:p>
        </p:txBody>
      </p:sp>
    </p:spTree>
    <p:extLst>
      <p:ext uri="{BB962C8B-B14F-4D97-AF65-F5344CB8AC3E}">
        <p14:creationId xmlns:p14="http://schemas.microsoft.com/office/powerpoint/2010/main" val="769410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5BD081-3D09-4E8A-980C-F58443982EAF}" type="datetimeFigureOut">
              <a:rPr lang="en-US" smtClean="0"/>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14D2E-E366-44B2-8DB2-9221397E5F15}" type="slidenum">
              <a:rPr lang="en-US" smtClean="0"/>
              <a:t>‹#›</a:t>
            </a:fld>
            <a:endParaRPr lang="en-US"/>
          </a:p>
        </p:txBody>
      </p:sp>
    </p:spTree>
    <p:extLst>
      <p:ext uri="{BB962C8B-B14F-4D97-AF65-F5344CB8AC3E}">
        <p14:creationId xmlns:p14="http://schemas.microsoft.com/office/powerpoint/2010/main" val="2160927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5BD081-3D09-4E8A-980C-F58443982EAF}" type="datetimeFigureOut">
              <a:rPr lang="en-US" smtClean="0"/>
              <a:t>11/19/2019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514D2E-E366-44B2-8DB2-9221397E5F15}" type="slidenum">
              <a:rPr lang="en-US" smtClean="0"/>
              <a:t>‹#›</a:t>
            </a:fld>
            <a:endParaRPr lang="en-US"/>
          </a:p>
        </p:txBody>
      </p:sp>
    </p:spTree>
    <p:extLst>
      <p:ext uri="{BB962C8B-B14F-4D97-AF65-F5344CB8AC3E}">
        <p14:creationId xmlns:p14="http://schemas.microsoft.com/office/powerpoint/2010/main" val="4065009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5BD081-3D09-4E8A-980C-F58443982EAF}" type="datetimeFigureOut">
              <a:rPr lang="en-US" smtClean="0"/>
              <a:t>11/19/2019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14D2E-E366-44B2-8DB2-9221397E5F15}" type="slidenum">
              <a:rPr lang="en-US" smtClean="0"/>
              <a:t>‹#›</a:t>
            </a:fld>
            <a:endParaRPr lang="en-US"/>
          </a:p>
        </p:txBody>
      </p:sp>
    </p:spTree>
    <p:extLst>
      <p:ext uri="{BB962C8B-B14F-4D97-AF65-F5344CB8AC3E}">
        <p14:creationId xmlns:p14="http://schemas.microsoft.com/office/powerpoint/2010/main" val="3580153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5BD081-3D09-4E8A-980C-F58443982EAF}" type="datetimeFigureOut">
              <a:rPr lang="en-US" smtClean="0"/>
              <a:t>11/19/2019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514D2E-E366-44B2-8DB2-9221397E5F15}" type="slidenum">
              <a:rPr lang="en-US" smtClean="0"/>
              <a:t>‹#›</a:t>
            </a:fld>
            <a:endParaRPr lang="en-US"/>
          </a:p>
        </p:txBody>
      </p:sp>
    </p:spTree>
    <p:extLst>
      <p:ext uri="{BB962C8B-B14F-4D97-AF65-F5344CB8AC3E}">
        <p14:creationId xmlns:p14="http://schemas.microsoft.com/office/powerpoint/2010/main" val="520352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5BD081-3D09-4E8A-980C-F58443982EAF}" type="datetimeFigureOut">
              <a:rPr lang="en-US" smtClean="0"/>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14D2E-E366-44B2-8DB2-9221397E5F15}" type="slidenum">
              <a:rPr lang="en-US" smtClean="0"/>
              <a:t>‹#›</a:t>
            </a:fld>
            <a:endParaRPr lang="en-US"/>
          </a:p>
        </p:txBody>
      </p:sp>
    </p:spTree>
    <p:extLst>
      <p:ext uri="{BB962C8B-B14F-4D97-AF65-F5344CB8AC3E}">
        <p14:creationId xmlns:p14="http://schemas.microsoft.com/office/powerpoint/2010/main" val="1684156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5BD081-3D09-4E8A-980C-F58443982EAF}" type="datetimeFigureOut">
              <a:rPr lang="en-US" smtClean="0"/>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14D2E-E366-44B2-8DB2-9221397E5F15}" type="slidenum">
              <a:rPr lang="en-US" smtClean="0"/>
              <a:t>‹#›</a:t>
            </a:fld>
            <a:endParaRPr lang="en-US"/>
          </a:p>
        </p:txBody>
      </p:sp>
    </p:spTree>
    <p:extLst>
      <p:ext uri="{BB962C8B-B14F-4D97-AF65-F5344CB8AC3E}">
        <p14:creationId xmlns:p14="http://schemas.microsoft.com/office/powerpoint/2010/main" val="3248590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5BD081-3D09-4E8A-980C-F58443982EAF}" type="datetimeFigureOut">
              <a:rPr lang="en-US" smtClean="0"/>
              <a:t>11/19/2019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14D2E-E366-44B2-8DB2-9221397E5F15}" type="slidenum">
              <a:rPr lang="en-US" smtClean="0"/>
              <a:t>‹#›</a:t>
            </a:fld>
            <a:endParaRPr lang="en-US"/>
          </a:p>
        </p:txBody>
      </p:sp>
    </p:spTree>
    <p:extLst>
      <p:ext uri="{BB962C8B-B14F-4D97-AF65-F5344CB8AC3E}">
        <p14:creationId xmlns:p14="http://schemas.microsoft.com/office/powerpoint/2010/main" val="19150708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fred.stlouisfed.org/series/BELL353UR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esd.wa.gov/labormarketinfo/county-profiles/whatcom" TargetMode="External"/><Relationship Id="rId5" Type="http://schemas.openxmlformats.org/officeDocument/2006/relationships/hyperlink" Target="https://fred.stlouisfed.org/series/WAUR" TargetMode="External"/><Relationship Id="rId4" Type="http://schemas.openxmlformats.org/officeDocument/2006/relationships/hyperlink" Target="https://fred.stlouisfed.org/series/WAWHAT5URN"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43489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23278" y="1083384"/>
            <a:ext cx="9144000" cy="883256"/>
          </a:xfrm>
        </p:spPr>
        <p:txBody>
          <a:bodyPr>
            <a:noAutofit/>
          </a:bodyPr>
          <a:lstStyle/>
          <a:p>
            <a:r>
              <a:rPr lang="en-US" sz="5300" dirty="0"/>
              <a:t>Annual Economic Forecast Breakfast</a:t>
            </a:r>
          </a:p>
        </p:txBody>
      </p:sp>
      <p:sp>
        <p:nvSpPr>
          <p:cNvPr id="10" name="Subtitle 9">
            <a:extLst>
              <a:ext uri="{FF2B5EF4-FFF2-40B4-BE49-F238E27FC236}">
                <a16:creationId xmlns:a16="http://schemas.microsoft.com/office/drawing/2014/main" id="{9DD90886-95D1-46F2-A515-6886DE9CC92C}"/>
              </a:ext>
            </a:extLst>
          </p:cNvPr>
          <p:cNvSpPr>
            <a:spLocks noGrp="1"/>
          </p:cNvSpPr>
          <p:nvPr>
            <p:ph type="subTitle" idx="1"/>
          </p:nvPr>
        </p:nvSpPr>
        <p:spPr>
          <a:xfrm>
            <a:off x="1167161" y="1904188"/>
            <a:ext cx="9144000" cy="445855"/>
          </a:xfrm>
        </p:spPr>
        <p:txBody>
          <a:bodyPr/>
          <a:lstStyle/>
          <a:p>
            <a:r>
              <a:rPr lang="en-US" dirty="0">
                <a:solidFill>
                  <a:schemeClr val="accent1">
                    <a:lumMod val="75000"/>
                  </a:schemeClr>
                </a:solidFill>
              </a:rPr>
              <a:t>Whatcom Business Alliance</a:t>
            </a:r>
          </a:p>
          <a:p>
            <a:endParaRPr lang="en-US" dirty="0"/>
          </a:p>
        </p:txBody>
      </p:sp>
      <p:sp>
        <p:nvSpPr>
          <p:cNvPr id="11" name="TextBox 10">
            <a:extLst>
              <a:ext uri="{FF2B5EF4-FFF2-40B4-BE49-F238E27FC236}">
                <a16:creationId xmlns:a16="http://schemas.microsoft.com/office/drawing/2014/main" id="{BF1D8376-36A9-4E7C-A6A7-FCF762DD84F3}"/>
              </a:ext>
            </a:extLst>
          </p:cNvPr>
          <p:cNvSpPr txBox="1"/>
          <p:nvPr/>
        </p:nvSpPr>
        <p:spPr>
          <a:xfrm>
            <a:off x="4493941" y="2350043"/>
            <a:ext cx="2297151" cy="646331"/>
          </a:xfrm>
          <a:prstGeom prst="rect">
            <a:avLst/>
          </a:prstGeom>
          <a:noFill/>
        </p:spPr>
        <p:txBody>
          <a:bodyPr wrap="square" rtlCol="0">
            <a:spAutoFit/>
          </a:bodyPr>
          <a:lstStyle/>
          <a:p>
            <a:pPr algn="ctr"/>
            <a:r>
              <a:rPr lang="en-US" dirty="0"/>
              <a:t>Dann Mead Smith</a:t>
            </a:r>
          </a:p>
          <a:p>
            <a:pPr algn="ctr"/>
            <a:r>
              <a:rPr lang="en-US" dirty="0"/>
              <a:t>November 21,2019</a:t>
            </a:r>
          </a:p>
        </p:txBody>
      </p:sp>
      <p:pic>
        <p:nvPicPr>
          <p:cNvPr id="13" name="Picture 12" descr="A picture containing food&#10;&#10;Description automatically generated">
            <a:extLst>
              <a:ext uri="{FF2B5EF4-FFF2-40B4-BE49-F238E27FC236}">
                <a16:creationId xmlns:a16="http://schemas.microsoft.com/office/drawing/2014/main" id="{624B5D8A-2E9D-44EB-8D2F-30DB7CDD91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3634" y="4646437"/>
            <a:ext cx="4003288" cy="1518047"/>
          </a:xfrm>
          <a:prstGeom prst="rect">
            <a:avLst/>
          </a:prstGeom>
        </p:spPr>
      </p:pic>
    </p:spTree>
    <p:extLst>
      <p:ext uri="{BB962C8B-B14F-4D97-AF65-F5344CB8AC3E}">
        <p14:creationId xmlns:p14="http://schemas.microsoft.com/office/powerpoint/2010/main" val="3052601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43489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23278" y="1014762"/>
            <a:ext cx="9144000" cy="889426"/>
          </a:xfrm>
        </p:spPr>
        <p:txBody>
          <a:bodyPr>
            <a:noAutofit/>
          </a:bodyPr>
          <a:lstStyle/>
          <a:p>
            <a:r>
              <a:rPr lang="en-US" sz="4400" dirty="0"/>
              <a:t>WA State Unemployment Rate Projections</a:t>
            </a:r>
          </a:p>
        </p:txBody>
      </p:sp>
      <p:graphicFrame>
        <p:nvGraphicFramePr>
          <p:cNvPr id="4" name="Table 4">
            <a:extLst>
              <a:ext uri="{FF2B5EF4-FFF2-40B4-BE49-F238E27FC236}">
                <a16:creationId xmlns:a16="http://schemas.microsoft.com/office/drawing/2014/main" id="{A1CF3E1E-1391-4F3C-AE38-48AFEBDCBFB6}"/>
              </a:ext>
            </a:extLst>
          </p:cNvPr>
          <p:cNvGraphicFramePr>
            <a:graphicFrameLocks noGrp="1"/>
          </p:cNvGraphicFramePr>
          <p:nvPr>
            <p:extLst>
              <p:ext uri="{D42A27DB-BD31-4B8C-83A1-F6EECF244321}">
                <p14:modId xmlns:p14="http://schemas.microsoft.com/office/powerpoint/2010/main" val="2118896062"/>
              </p:ext>
            </p:extLst>
          </p:nvPr>
        </p:nvGraphicFramePr>
        <p:xfrm>
          <a:off x="1037063" y="2938759"/>
          <a:ext cx="9021334" cy="2070369"/>
        </p:xfrm>
        <a:graphic>
          <a:graphicData uri="http://schemas.openxmlformats.org/drawingml/2006/table">
            <a:tbl>
              <a:tblPr firstRow="1" bandRow="1">
                <a:tableStyleId>{5C22544A-7EE6-4342-B048-85BDC9FD1C3A}</a:tableStyleId>
              </a:tblPr>
              <a:tblGrid>
                <a:gridCol w="1288762">
                  <a:extLst>
                    <a:ext uri="{9D8B030D-6E8A-4147-A177-3AD203B41FA5}">
                      <a16:colId xmlns:a16="http://schemas.microsoft.com/office/drawing/2014/main" val="3916217358"/>
                    </a:ext>
                  </a:extLst>
                </a:gridCol>
                <a:gridCol w="1288762">
                  <a:extLst>
                    <a:ext uri="{9D8B030D-6E8A-4147-A177-3AD203B41FA5}">
                      <a16:colId xmlns:a16="http://schemas.microsoft.com/office/drawing/2014/main" val="591145246"/>
                    </a:ext>
                  </a:extLst>
                </a:gridCol>
                <a:gridCol w="1288762">
                  <a:extLst>
                    <a:ext uri="{9D8B030D-6E8A-4147-A177-3AD203B41FA5}">
                      <a16:colId xmlns:a16="http://schemas.microsoft.com/office/drawing/2014/main" val="1149325927"/>
                    </a:ext>
                  </a:extLst>
                </a:gridCol>
                <a:gridCol w="1288762">
                  <a:extLst>
                    <a:ext uri="{9D8B030D-6E8A-4147-A177-3AD203B41FA5}">
                      <a16:colId xmlns:a16="http://schemas.microsoft.com/office/drawing/2014/main" val="815602401"/>
                    </a:ext>
                  </a:extLst>
                </a:gridCol>
                <a:gridCol w="1288762">
                  <a:extLst>
                    <a:ext uri="{9D8B030D-6E8A-4147-A177-3AD203B41FA5}">
                      <a16:colId xmlns:a16="http://schemas.microsoft.com/office/drawing/2014/main" val="3645471960"/>
                    </a:ext>
                  </a:extLst>
                </a:gridCol>
                <a:gridCol w="1288762">
                  <a:extLst>
                    <a:ext uri="{9D8B030D-6E8A-4147-A177-3AD203B41FA5}">
                      <a16:colId xmlns:a16="http://schemas.microsoft.com/office/drawing/2014/main" val="1653110048"/>
                    </a:ext>
                  </a:extLst>
                </a:gridCol>
                <a:gridCol w="1288762">
                  <a:extLst>
                    <a:ext uri="{9D8B030D-6E8A-4147-A177-3AD203B41FA5}">
                      <a16:colId xmlns:a16="http://schemas.microsoft.com/office/drawing/2014/main" val="1161618209"/>
                    </a:ext>
                  </a:extLst>
                </a:gridCol>
              </a:tblGrid>
              <a:tr h="607329">
                <a:tc>
                  <a:txBody>
                    <a:bodyPr/>
                    <a:lstStyle/>
                    <a:p>
                      <a:endParaRPr lang="en-US" dirty="0"/>
                    </a:p>
                  </a:txBody>
                  <a:tcPr/>
                </a:tc>
                <a:tc>
                  <a:txBody>
                    <a:bodyPr/>
                    <a:lstStyle/>
                    <a:p>
                      <a:r>
                        <a:rPr lang="en-US" dirty="0"/>
                        <a:t>2018</a:t>
                      </a:r>
                    </a:p>
                  </a:txBody>
                  <a:tcPr/>
                </a:tc>
                <a:tc>
                  <a:txBody>
                    <a:bodyPr/>
                    <a:lstStyle/>
                    <a:p>
                      <a:r>
                        <a:rPr lang="en-US" dirty="0"/>
                        <a:t>2019</a:t>
                      </a:r>
                    </a:p>
                  </a:txBody>
                  <a:tcPr/>
                </a:tc>
                <a:tc>
                  <a:txBody>
                    <a:bodyPr/>
                    <a:lstStyle/>
                    <a:p>
                      <a:r>
                        <a:rPr lang="en-US" dirty="0"/>
                        <a:t>2020</a:t>
                      </a:r>
                    </a:p>
                  </a:txBody>
                  <a:tcPr/>
                </a:tc>
                <a:tc>
                  <a:txBody>
                    <a:bodyPr/>
                    <a:lstStyle/>
                    <a:p>
                      <a:r>
                        <a:rPr lang="en-US" dirty="0"/>
                        <a:t>2021</a:t>
                      </a:r>
                    </a:p>
                  </a:txBody>
                  <a:tcPr/>
                </a:tc>
                <a:tc>
                  <a:txBody>
                    <a:bodyPr/>
                    <a:lstStyle/>
                    <a:p>
                      <a:r>
                        <a:rPr lang="en-US" dirty="0"/>
                        <a:t>2022</a:t>
                      </a:r>
                    </a:p>
                  </a:txBody>
                  <a:tcPr/>
                </a:tc>
                <a:tc>
                  <a:txBody>
                    <a:bodyPr/>
                    <a:lstStyle/>
                    <a:p>
                      <a:r>
                        <a:rPr lang="en-US" dirty="0"/>
                        <a:t>2023</a:t>
                      </a:r>
                    </a:p>
                  </a:txBody>
                  <a:tcPr/>
                </a:tc>
                <a:extLst>
                  <a:ext uri="{0D108BD9-81ED-4DB2-BD59-A6C34878D82A}">
                    <a16:rowId xmlns:a16="http://schemas.microsoft.com/office/drawing/2014/main" val="176100257"/>
                  </a:ext>
                </a:extLst>
              </a:tr>
              <a:tr h="370840">
                <a:tc>
                  <a:txBody>
                    <a:bodyPr/>
                    <a:lstStyle/>
                    <a:p>
                      <a:r>
                        <a:rPr lang="en-US" dirty="0"/>
                        <a:t>November Forecast, Preliminary (Percent of labor force)</a:t>
                      </a:r>
                    </a:p>
                  </a:txBody>
                  <a:tcPr/>
                </a:tc>
                <a:tc>
                  <a:txBody>
                    <a:bodyPr/>
                    <a:lstStyle/>
                    <a:p>
                      <a:r>
                        <a:rPr lang="en-US" dirty="0"/>
                        <a:t>4.5%</a:t>
                      </a:r>
                    </a:p>
                  </a:txBody>
                  <a:tcPr/>
                </a:tc>
                <a:tc>
                  <a:txBody>
                    <a:bodyPr/>
                    <a:lstStyle/>
                    <a:p>
                      <a:r>
                        <a:rPr lang="en-US" dirty="0"/>
                        <a:t>4.3%</a:t>
                      </a:r>
                    </a:p>
                  </a:txBody>
                  <a:tcPr/>
                </a:tc>
                <a:tc>
                  <a:txBody>
                    <a:bodyPr/>
                    <a:lstStyle/>
                    <a:p>
                      <a:r>
                        <a:rPr lang="en-US" dirty="0"/>
                        <a:t>4.5%</a:t>
                      </a:r>
                    </a:p>
                  </a:txBody>
                  <a:tcPr/>
                </a:tc>
                <a:tc>
                  <a:txBody>
                    <a:bodyPr/>
                    <a:lstStyle/>
                    <a:p>
                      <a:r>
                        <a:rPr lang="en-US" dirty="0"/>
                        <a:t>4.6%</a:t>
                      </a:r>
                    </a:p>
                  </a:txBody>
                  <a:tcPr/>
                </a:tc>
                <a:tc>
                  <a:txBody>
                    <a:bodyPr/>
                    <a:lstStyle/>
                    <a:p>
                      <a:r>
                        <a:rPr lang="en-US" dirty="0"/>
                        <a:t>4.8%</a:t>
                      </a:r>
                    </a:p>
                  </a:txBody>
                  <a:tcPr/>
                </a:tc>
                <a:tc>
                  <a:txBody>
                    <a:bodyPr/>
                    <a:lstStyle/>
                    <a:p>
                      <a:r>
                        <a:rPr lang="en-US" dirty="0"/>
                        <a:t>4.9%</a:t>
                      </a:r>
                    </a:p>
                  </a:txBody>
                  <a:tcPr/>
                </a:tc>
                <a:extLst>
                  <a:ext uri="{0D108BD9-81ED-4DB2-BD59-A6C34878D82A}">
                    <a16:rowId xmlns:a16="http://schemas.microsoft.com/office/drawing/2014/main" val="3781092112"/>
                  </a:ext>
                </a:extLst>
              </a:tr>
            </a:tbl>
          </a:graphicData>
        </a:graphic>
      </p:graphicFrame>
    </p:spTree>
    <p:extLst>
      <p:ext uri="{BB962C8B-B14F-4D97-AF65-F5344CB8AC3E}">
        <p14:creationId xmlns:p14="http://schemas.microsoft.com/office/powerpoint/2010/main" val="3348835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43489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23278" y="1014762"/>
            <a:ext cx="9144000" cy="889426"/>
          </a:xfrm>
        </p:spPr>
        <p:txBody>
          <a:bodyPr>
            <a:noAutofit/>
          </a:bodyPr>
          <a:lstStyle/>
          <a:p>
            <a:r>
              <a:rPr lang="en-US" sz="4400" dirty="0"/>
              <a:t>Recession Indicator</a:t>
            </a:r>
          </a:p>
        </p:txBody>
      </p:sp>
      <p:sp>
        <p:nvSpPr>
          <p:cNvPr id="2" name="TextBox 1">
            <a:extLst>
              <a:ext uri="{FF2B5EF4-FFF2-40B4-BE49-F238E27FC236}">
                <a16:creationId xmlns:a16="http://schemas.microsoft.com/office/drawing/2014/main" id="{6F0414FB-5078-4F29-A610-E390874D0BAB}"/>
              </a:ext>
            </a:extLst>
          </p:cNvPr>
          <p:cNvSpPr txBox="1"/>
          <p:nvPr/>
        </p:nvSpPr>
        <p:spPr>
          <a:xfrm>
            <a:off x="1234502" y="2057586"/>
            <a:ext cx="9232776" cy="3785652"/>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chemeClr val="accent1"/>
                </a:solidFill>
              </a:rPr>
              <a:t>NY Federal Reserve model has recession probabilities at same levels as before the 2007-09 recession</a:t>
            </a:r>
          </a:p>
          <a:p>
            <a:pPr marL="285750" indent="-285750">
              <a:buFont typeface="Arial" panose="020B0604020202020204" pitchFamily="34" charset="0"/>
              <a:buChar char="•"/>
            </a:pPr>
            <a:endParaRPr lang="en-US" sz="2000" dirty="0">
              <a:solidFill>
                <a:schemeClr val="accent1"/>
              </a:solidFill>
            </a:endParaRPr>
          </a:p>
          <a:p>
            <a:pPr marL="285750" indent="-285750">
              <a:buFont typeface="Arial" panose="020B0604020202020204" pitchFamily="34" charset="0"/>
              <a:buChar char="•"/>
            </a:pPr>
            <a:r>
              <a:rPr lang="en-US" sz="2000" dirty="0">
                <a:solidFill>
                  <a:schemeClr val="accent1"/>
                </a:solidFill>
              </a:rPr>
              <a:t>The number of workers in WA receiving layoff notices this year is the highest since 2009</a:t>
            </a:r>
          </a:p>
          <a:p>
            <a:pPr marL="285750" indent="-285750">
              <a:buFont typeface="Arial" panose="020B0604020202020204" pitchFamily="34" charset="0"/>
              <a:buChar char="•"/>
            </a:pPr>
            <a:endParaRPr lang="en-US" sz="2000" dirty="0">
              <a:solidFill>
                <a:schemeClr val="accent1"/>
              </a:solidFill>
            </a:endParaRPr>
          </a:p>
          <a:p>
            <a:pPr marL="285750" indent="-285750">
              <a:buFont typeface="Arial" panose="020B0604020202020204" pitchFamily="34" charset="0"/>
              <a:buChar char="•"/>
            </a:pPr>
            <a:r>
              <a:rPr lang="en-US" sz="2000" dirty="0">
                <a:solidFill>
                  <a:schemeClr val="accent1"/>
                </a:solidFill>
              </a:rPr>
              <a:t>There is a heightened risk of downturn in constructions in WA</a:t>
            </a:r>
          </a:p>
          <a:p>
            <a:pPr marL="285750" indent="-285750">
              <a:buFont typeface="Arial" panose="020B0604020202020204" pitchFamily="34" charset="0"/>
              <a:buChar char="•"/>
            </a:pPr>
            <a:endParaRPr lang="en-US" sz="2000" dirty="0">
              <a:solidFill>
                <a:schemeClr val="accent1"/>
              </a:solidFill>
            </a:endParaRPr>
          </a:p>
          <a:p>
            <a:pPr marL="285750" indent="-285750">
              <a:buFont typeface="Arial" panose="020B0604020202020204" pitchFamily="34" charset="0"/>
              <a:buChar char="•"/>
            </a:pPr>
            <a:r>
              <a:rPr lang="en-US" sz="2000" dirty="0">
                <a:solidFill>
                  <a:schemeClr val="accent1"/>
                </a:solidFill>
              </a:rPr>
              <a:t>WA exports to China and S. Korea are down by 30% so far this year</a:t>
            </a:r>
          </a:p>
          <a:p>
            <a:pPr marL="285750" indent="-285750">
              <a:buFont typeface="Arial" panose="020B0604020202020204" pitchFamily="34" charset="0"/>
              <a:buChar char="•"/>
            </a:pPr>
            <a:endParaRPr lang="en-US" sz="2000" dirty="0">
              <a:solidFill>
                <a:schemeClr val="accent1"/>
              </a:solidFill>
            </a:endParaRPr>
          </a:p>
          <a:p>
            <a:pPr marL="285750" indent="-285750">
              <a:buFont typeface="Arial" panose="020B0604020202020204" pitchFamily="34" charset="0"/>
              <a:buChar char="•"/>
            </a:pPr>
            <a:r>
              <a:rPr lang="en-US" sz="2000" dirty="0">
                <a:solidFill>
                  <a:schemeClr val="accent1"/>
                </a:solidFill>
              </a:rPr>
              <a:t>Threats to economic expansion include concerns about international trade and fiscal policy, geopolitical risks and maturing expansion</a:t>
            </a:r>
          </a:p>
        </p:txBody>
      </p:sp>
    </p:spTree>
    <p:extLst>
      <p:ext uri="{BB962C8B-B14F-4D97-AF65-F5344CB8AC3E}">
        <p14:creationId xmlns:p14="http://schemas.microsoft.com/office/powerpoint/2010/main" val="441010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43489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41034" y="544246"/>
            <a:ext cx="9144000" cy="889426"/>
          </a:xfrm>
        </p:spPr>
        <p:txBody>
          <a:bodyPr>
            <a:normAutofit/>
          </a:bodyPr>
          <a:lstStyle/>
          <a:p>
            <a:r>
              <a:rPr lang="en-US" sz="4400" dirty="0"/>
              <a:t>Whatcom County Employment</a:t>
            </a:r>
          </a:p>
        </p:txBody>
      </p:sp>
      <p:sp>
        <p:nvSpPr>
          <p:cNvPr id="4" name="TextBox 3">
            <a:extLst>
              <a:ext uri="{FF2B5EF4-FFF2-40B4-BE49-F238E27FC236}">
                <a16:creationId xmlns:a16="http://schemas.microsoft.com/office/drawing/2014/main" id="{A45694E3-B66A-4680-A73A-134DA66701BB}"/>
              </a:ext>
            </a:extLst>
          </p:cNvPr>
          <p:cNvSpPr txBox="1"/>
          <p:nvPr/>
        </p:nvSpPr>
        <p:spPr>
          <a:xfrm>
            <a:off x="760140" y="1508628"/>
            <a:ext cx="10671717" cy="5016758"/>
          </a:xfrm>
          <a:prstGeom prst="rect">
            <a:avLst/>
          </a:prstGeom>
          <a:noFill/>
        </p:spPr>
        <p:txBody>
          <a:bodyPr wrap="square" rtlCol="0">
            <a:spAutoFit/>
          </a:bodyPr>
          <a:lstStyle/>
          <a:p>
            <a:pPr marL="342900" lvl="0" indent="-342900">
              <a:buFont typeface="Arial" panose="020B0604020202020204" pitchFamily="34" charset="0"/>
              <a:buChar char="•"/>
            </a:pPr>
            <a:r>
              <a:rPr lang="en-US" sz="2000" dirty="0">
                <a:solidFill>
                  <a:schemeClr val="accent1"/>
                </a:solidFill>
              </a:rPr>
              <a:t> Unemployment rate in Bellingham: </a:t>
            </a:r>
            <a:r>
              <a:rPr lang="en-US" sz="2000" u="sng" dirty="0">
                <a:solidFill>
                  <a:schemeClr val="accent1"/>
                </a:solidFill>
                <a:hlinkClick r:id="rId3">
                  <a:extLst>
                    <a:ext uri="{A12FA001-AC4F-418D-AE19-62706E023703}">
                      <ahyp:hlinkClr xmlns:ahyp="http://schemas.microsoft.com/office/drawing/2018/hyperlinkcolor" val="tx"/>
                    </a:ext>
                  </a:extLst>
                </a:hlinkClick>
              </a:rPr>
              <a:t>4.8%</a:t>
            </a:r>
            <a:r>
              <a:rPr lang="en-US" sz="2000" dirty="0">
                <a:solidFill>
                  <a:schemeClr val="accent1"/>
                </a:solidFill>
              </a:rPr>
              <a:t> (as of January 2019)</a:t>
            </a:r>
          </a:p>
          <a:p>
            <a:pPr marL="742950" lvl="1" indent="-285750">
              <a:buFont typeface="Arial" panose="020B0604020202020204" pitchFamily="34" charset="0"/>
              <a:buChar char="•"/>
            </a:pPr>
            <a:r>
              <a:rPr lang="en-US" sz="2000" dirty="0">
                <a:solidFill>
                  <a:schemeClr val="accent1"/>
                </a:solidFill>
              </a:rPr>
              <a:t>As compared to the unemployment rate of Whatcom County (</a:t>
            </a:r>
            <a:r>
              <a:rPr lang="en-US" sz="2000" u="sng" dirty="0">
                <a:solidFill>
                  <a:schemeClr val="accent1"/>
                </a:solidFill>
                <a:hlinkClick r:id="rId4">
                  <a:extLst>
                    <a:ext uri="{A12FA001-AC4F-418D-AE19-62706E023703}">
                      <ahyp:hlinkClr xmlns:ahyp="http://schemas.microsoft.com/office/drawing/2018/hyperlinkcolor" val="tx"/>
                    </a:ext>
                  </a:extLst>
                </a:hlinkClick>
              </a:rPr>
              <a:t>4.6%</a:t>
            </a:r>
            <a:r>
              <a:rPr lang="en-US" sz="2000" dirty="0">
                <a:solidFill>
                  <a:schemeClr val="accent1"/>
                </a:solidFill>
              </a:rPr>
              <a:t>) and Washington State (</a:t>
            </a:r>
            <a:r>
              <a:rPr lang="en-US" sz="2000" u="sng" dirty="0">
                <a:solidFill>
                  <a:schemeClr val="accent1"/>
                </a:solidFill>
                <a:hlinkClick r:id="rId5">
                  <a:extLst>
                    <a:ext uri="{A12FA001-AC4F-418D-AE19-62706E023703}">
                      <ahyp:hlinkClr xmlns:ahyp="http://schemas.microsoft.com/office/drawing/2018/hyperlinkcolor" val="tx"/>
                    </a:ext>
                  </a:extLst>
                </a:hlinkClick>
              </a:rPr>
              <a:t>4.6%</a:t>
            </a:r>
            <a:r>
              <a:rPr lang="en-US" sz="2000" dirty="0">
                <a:solidFill>
                  <a:schemeClr val="accent1"/>
                </a:solidFill>
              </a:rPr>
              <a:t>)</a:t>
            </a:r>
          </a:p>
          <a:p>
            <a:pPr lvl="1"/>
            <a:endParaRPr lang="en-US" sz="2000" dirty="0">
              <a:solidFill>
                <a:schemeClr val="accent1"/>
              </a:solidFill>
            </a:endParaRPr>
          </a:p>
          <a:p>
            <a:pPr marL="342900" lvl="0" indent="-342900">
              <a:buFont typeface="Arial" panose="020B0604020202020204" pitchFamily="34" charset="0"/>
              <a:buChar char="•"/>
            </a:pPr>
            <a:r>
              <a:rPr lang="en-US" sz="2000" dirty="0">
                <a:solidFill>
                  <a:schemeClr val="accent1"/>
                </a:solidFill>
              </a:rPr>
              <a:t>Since 1990 the unemployment rate of Bellingham peaked at </a:t>
            </a:r>
            <a:r>
              <a:rPr lang="en-US" sz="2000" u="sng" dirty="0">
                <a:solidFill>
                  <a:schemeClr val="accent1"/>
                </a:solidFill>
                <a:hlinkClick r:id="rId3">
                  <a:extLst>
                    <a:ext uri="{A12FA001-AC4F-418D-AE19-62706E023703}">
                      <ahyp:hlinkClr xmlns:ahyp="http://schemas.microsoft.com/office/drawing/2018/hyperlinkcolor" val="tx"/>
                    </a:ext>
                  </a:extLst>
                </a:hlinkClick>
              </a:rPr>
              <a:t>11.1%</a:t>
            </a:r>
            <a:r>
              <a:rPr lang="en-US" sz="2000" dirty="0">
                <a:solidFill>
                  <a:schemeClr val="accent1"/>
                </a:solidFill>
              </a:rPr>
              <a:t> in February 2010</a:t>
            </a:r>
          </a:p>
          <a:p>
            <a:pPr lvl="0"/>
            <a:endParaRPr lang="en-US" sz="2000" dirty="0">
              <a:solidFill>
                <a:schemeClr val="accent1"/>
              </a:solidFill>
            </a:endParaRPr>
          </a:p>
          <a:p>
            <a:pPr marL="342900" lvl="0" indent="-342900">
              <a:buFont typeface="Arial" panose="020B0604020202020204" pitchFamily="34" charset="0"/>
              <a:buChar char="•"/>
            </a:pPr>
            <a:r>
              <a:rPr lang="en-US" sz="2000" dirty="0">
                <a:solidFill>
                  <a:schemeClr val="accent1"/>
                </a:solidFill>
              </a:rPr>
              <a:t>In 2015 the unemployment rate was </a:t>
            </a:r>
            <a:r>
              <a:rPr lang="en-US" sz="2000" dirty="0">
                <a:solidFill>
                  <a:schemeClr val="accent1"/>
                </a:solidFill>
                <a:hlinkClick r:id="rId6">
                  <a:extLst>
                    <a:ext uri="{A12FA001-AC4F-418D-AE19-62706E023703}">
                      <ahyp:hlinkClr xmlns:ahyp="http://schemas.microsoft.com/office/drawing/2018/hyperlinkcolor" val="tx"/>
                    </a:ext>
                  </a:extLst>
                </a:hlinkClick>
              </a:rPr>
              <a:t>5.5%</a:t>
            </a:r>
            <a:endParaRPr lang="en-US" sz="2000" dirty="0">
              <a:solidFill>
                <a:schemeClr val="accent1"/>
              </a:solidFill>
            </a:endParaRPr>
          </a:p>
          <a:p>
            <a:pPr lvl="0"/>
            <a:endParaRPr lang="en-US" sz="2000" u="sng" dirty="0">
              <a:solidFill>
                <a:schemeClr val="accent1"/>
              </a:solidFill>
            </a:endParaRPr>
          </a:p>
          <a:p>
            <a:pPr marL="342900" lvl="0" indent="-342900">
              <a:buFont typeface="Arial" panose="020B0604020202020204" pitchFamily="34" charset="0"/>
              <a:buChar char="•"/>
            </a:pPr>
            <a:r>
              <a:rPr lang="en-US" sz="2000" dirty="0">
                <a:solidFill>
                  <a:schemeClr val="accent1"/>
                </a:solidFill>
              </a:rPr>
              <a:t>2010-2017- Whatcom County recovered 12,700 jobs</a:t>
            </a:r>
          </a:p>
          <a:p>
            <a:pPr lvl="0"/>
            <a:endParaRPr lang="en-US" sz="2000" dirty="0">
              <a:solidFill>
                <a:schemeClr val="accent1"/>
              </a:solidFill>
            </a:endParaRPr>
          </a:p>
          <a:p>
            <a:pPr marL="342900" lvl="0" indent="-342900">
              <a:buFont typeface="Arial" panose="020B0604020202020204" pitchFamily="34" charset="0"/>
              <a:buChar char="•"/>
            </a:pPr>
            <a:r>
              <a:rPr lang="en-US" sz="2000" dirty="0">
                <a:solidFill>
                  <a:schemeClr val="accent1"/>
                </a:solidFill>
              </a:rPr>
              <a:t>All major industries except leisure and hospitality reported year to year growth</a:t>
            </a:r>
          </a:p>
          <a:p>
            <a:pPr lvl="0"/>
            <a:endParaRPr lang="en-US" sz="2000" dirty="0">
              <a:solidFill>
                <a:schemeClr val="accent1"/>
              </a:solidFill>
            </a:endParaRPr>
          </a:p>
          <a:p>
            <a:pPr marL="342900" lvl="0" indent="-342900">
              <a:buFont typeface="Arial" panose="020B0604020202020204" pitchFamily="34" charset="0"/>
              <a:buChar char="•"/>
            </a:pPr>
            <a:r>
              <a:rPr lang="en-US" sz="2000" dirty="0">
                <a:solidFill>
                  <a:schemeClr val="accent1"/>
                </a:solidFill>
              </a:rPr>
              <a:t>Total employment increased an avg of </a:t>
            </a:r>
            <a:r>
              <a:rPr lang="en-US" sz="2000" u="sng" dirty="0">
                <a:solidFill>
                  <a:schemeClr val="accent1"/>
                </a:solidFill>
              </a:rPr>
              <a:t>2.2%</a:t>
            </a:r>
            <a:r>
              <a:rPr lang="en-US" sz="2000" dirty="0">
                <a:solidFill>
                  <a:schemeClr val="accent1"/>
                </a:solidFill>
              </a:rPr>
              <a:t> (State </a:t>
            </a:r>
            <a:r>
              <a:rPr lang="en-US" sz="2000" u="sng" dirty="0">
                <a:solidFill>
                  <a:schemeClr val="accent1"/>
                </a:solidFill>
              </a:rPr>
              <a:t>2.4%</a:t>
            </a:r>
            <a:r>
              <a:rPr lang="en-US" sz="2000" dirty="0">
                <a:solidFill>
                  <a:schemeClr val="accent1"/>
                </a:solidFill>
              </a:rPr>
              <a:t>)</a:t>
            </a:r>
          </a:p>
          <a:p>
            <a:pPr lvl="0"/>
            <a:endParaRPr lang="en-US" sz="2000" dirty="0">
              <a:solidFill>
                <a:schemeClr val="accent1"/>
              </a:solidFill>
            </a:endParaRPr>
          </a:p>
          <a:p>
            <a:pPr marL="342900" lvl="0" indent="-342900">
              <a:buFont typeface="Arial" panose="020B0604020202020204" pitchFamily="34" charset="0"/>
              <a:buChar char="•"/>
            </a:pPr>
            <a:r>
              <a:rPr lang="en-US" sz="2000" dirty="0">
                <a:solidFill>
                  <a:schemeClr val="accent1"/>
                </a:solidFill>
              </a:rPr>
              <a:t>Manufacturing has increased; construction has increased but still below pre-recession peak</a:t>
            </a:r>
          </a:p>
          <a:p>
            <a:pPr lvl="0"/>
            <a:endParaRPr lang="en-US" sz="2000" dirty="0">
              <a:solidFill>
                <a:schemeClr val="accent1">
                  <a:lumMod val="75000"/>
                </a:schemeClr>
              </a:solidFill>
            </a:endParaRPr>
          </a:p>
        </p:txBody>
      </p:sp>
    </p:spTree>
    <p:extLst>
      <p:ext uri="{BB962C8B-B14F-4D97-AF65-F5344CB8AC3E}">
        <p14:creationId xmlns:p14="http://schemas.microsoft.com/office/powerpoint/2010/main" val="3804886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434898"/>
            <a:ext cx="11369517" cy="630903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49911" y="291304"/>
            <a:ext cx="9144000" cy="889426"/>
          </a:xfrm>
        </p:spPr>
        <p:txBody>
          <a:bodyPr>
            <a:normAutofit/>
          </a:bodyPr>
          <a:lstStyle/>
          <a:p>
            <a:r>
              <a:rPr lang="en-US" sz="4400" dirty="0"/>
              <a:t>Whatcom County Employment</a:t>
            </a:r>
          </a:p>
        </p:txBody>
      </p:sp>
      <p:sp>
        <p:nvSpPr>
          <p:cNvPr id="4" name="TextBox 3">
            <a:extLst>
              <a:ext uri="{FF2B5EF4-FFF2-40B4-BE49-F238E27FC236}">
                <a16:creationId xmlns:a16="http://schemas.microsoft.com/office/drawing/2014/main" id="{A45694E3-B66A-4680-A73A-134DA66701BB}"/>
              </a:ext>
            </a:extLst>
          </p:cNvPr>
          <p:cNvSpPr txBox="1"/>
          <p:nvPr/>
        </p:nvSpPr>
        <p:spPr>
          <a:xfrm>
            <a:off x="682006" y="1012954"/>
            <a:ext cx="10827987" cy="5401479"/>
          </a:xfrm>
          <a:prstGeom prst="rect">
            <a:avLst/>
          </a:prstGeom>
          <a:noFill/>
        </p:spPr>
        <p:txBody>
          <a:bodyPr wrap="square" rtlCol="0">
            <a:spAutoFit/>
          </a:bodyPr>
          <a:lstStyle/>
          <a:p>
            <a:pPr lvl="0"/>
            <a:endParaRPr lang="en-US" sz="2200" u="sng" dirty="0">
              <a:solidFill>
                <a:schemeClr val="accent1"/>
              </a:solidFill>
            </a:endParaRPr>
          </a:p>
          <a:p>
            <a:pPr marL="342900" lvl="0" indent="-342900">
              <a:buFont typeface="Arial" panose="020B0604020202020204" pitchFamily="34" charset="0"/>
              <a:buChar char="•"/>
            </a:pPr>
            <a:r>
              <a:rPr lang="en-US" sz="1900" dirty="0">
                <a:solidFill>
                  <a:schemeClr val="accent1"/>
                </a:solidFill>
              </a:rPr>
              <a:t>Largest contributors to GDP in Whatcom County include manufacturing, real estate and government. </a:t>
            </a:r>
          </a:p>
          <a:p>
            <a:pPr marL="342900" lvl="0" indent="-342900">
              <a:buFont typeface="Arial" panose="020B0604020202020204" pitchFamily="34" charset="0"/>
              <a:buChar char="•"/>
            </a:pPr>
            <a:endParaRPr lang="en-US" sz="1900" dirty="0">
              <a:solidFill>
                <a:schemeClr val="accent1"/>
              </a:solidFill>
            </a:endParaRPr>
          </a:p>
          <a:p>
            <a:pPr marL="342900" lvl="0" indent="-342900">
              <a:buFont typeface="Arial" panose="020B0604020202020204" pitchFamily="34" charset="0"/>
              <a:buChar char="•"/>
            </a:pPr>
            <a:r>
              <a:rPr lang="en-US" sz="1900" dirty="0">
                <a:solidFill>
                  <a:schemeClr val="accent1"/>
                </a:solidFill>
              </a:rPr>
              <a:t>Average wage was $47,498, below statewide of $62,077; county median hourly = $21.45; state = $24.89</a:t>
            </a:r>
          </a:p>
          <a:p>
            <a:pPr marL="342900" lvl="0" indent="-342900">
              <a:buFont typeface="Arial" panose="020B0604020202020204" pitchFamily="34" charset="0"/>
              <a:buChar char="•"/>
            </a:pPr>
            <a:endParaRPr lang="en-US" sz="1900" dirty="0">
              <a:solidFill>
                <a:schemeClr val="accent1"/>
              </a:solidFill>
            </a:endParaRPr>
          </a:p>
          <a:p>
            <a:pPr marL="342900" lvl="0" indent="-342900">
              <a:buFont typeface="Arial" panose="020B0604020202020204" pitchFamily="34" charset="0"/>
              <a:buChar char="•"/>
            </a:pPr>
            <a:r>
              <a:rPr lang="en-US" sz="1900" dirty="0">
                <a:solidFill>
                  <a:schemeClr val="accent1"/>
                </a:solidFill>
              </a:rPr>
              <a:t>Average per capita personal income = $44,273 (state $54,579 – USA $58,633) </a:t>
            </a:r>
          </a:p>
          <a:p>
            <a:pPr marL="342900" lvl="0" indent="-342900">
              <a:buFont typeface="Arial" panose="020B0604020202020204" pitchFamily="34" charset="0"/>
              <a:buChar char="•"/>
            </a:pPr>
            <a:endParaRPr lang="en-US" sz="1900" dirty="0">
              <a:solidFill>
                <a:schemeClr val="accent1"/>
              </a:solidFill>
            </a:endParaRPr>
          </a:p>
          <a:p>
            <a:pPr marL="342900" lvl="0" indent="-342900">
              <a:buFont typeface="Arial" panose="020B0604020202020204" pitchFamily="34" charset="0"/>
              <a:buChar char="•"/>
            </a:pPr>
            <a:r>
              <a:rPr lang="en-US" sz="1900" dirty="0">
                <a:solidFill>
                  <a:schemeClr val="accent1"/>
                </a:solidFill>
              </a:rPr>
              <a:t>The Bellingham metro area (Whatcom County) ranked 20th highest - metro areas best employment growth (May 2014-2019 – USA Today</a:t>
            </a:r>
          </a:p>
          <a:p>
            <a:pPr marL="342900" lvl="0" indent="-342900">
              <a:buFont typeface="Arial" panose="020B0604020202020204" pitchFamily="34" charset="0"/>
              <a:buChar char="•"/>
            </a:pPr>
            <a:endParaRPr lang="en-US" sz="1900" dirty="0">
              <a:solidFill>
                <a:schemeClr val="accent1"/>
              </a:solidFill>
            </a:endParaRPr>
          </a:p>
          <a:p>
            <a:pPr marL="342900" lvl="0" indent="-342900">
              <a:buFont typeface="Arial" panose="020B0604020202020204" pitchFamily="34" charset="0"/>
              <a:buChar char="•"/>
            </a:pPr>
            <a:r>
              <a:rPr lang="en-US" sz="1900" dirty="0">
                <a:solidFill>
                  <a:schemeClr val="accent1"/>
                </a:solidFill>
              </a:rPr>
              <a:t>Whatcom County employment increased 16.9%, adding 15,858 jobs (Wenatchee, Olympia, Kennewick also on the list – higher ranked than Bellingham)</a:t>
            </a:r>
          </a:p>
          <a:p>
            <a:pPr marL="342900" lvl="0" indent="-342900">
              <a:buFont typeface="Arial" panose="020B0604020202020204" pitchFamily="34" charset="0"/>
              <a:buChar char="•"/>
            </a:pPr>
            <a:endParaRPr lang="en-US" sz="1900" dirty="0">
              <a:solidFill>
                <a:schemeClr val="accent1"/>
              </a:solidFill>
            </a:endParaRPr>
          </a:p>
          <a:p>
            <a:pPr marL="342900" lvl="0" indent="-342900">
              <a:buFont typeface="Arial" panose="020B0604020202020204" pitchFamily="34" charset="0"/>
              <a:buChar char="•"/>
            </a:pPr>
            <a:r>
              <a:rPr lang="en-US" sz="1900" dirty="0">
                <a:solidFill>
                  <a:schemeClr val="accent1"/>
                </a:solidFill>
              </a:rPr>
              <a:t>More than double the 7.3% national job growth (population growth was 9.5% between ‘13-’18, much higher than 3.5% national growth rate)</a:t>
            </a:r>
          </a:p>
          <a:p>
            <a:pPr marL="342900" lvl="0" indent="-342900">
              <a:buFont typeface="Arial" panose="020B0604020202020204" pitchFamily="34" charset="0"/>
              <a:buChar char="•"/>
            </a:pPr>
            <a:endParaRPr lang="en-US" sz="1900" dirty="0">
              <a:solidFill>
                <a:schemeClr val="accent1"/>
              </a:solidFill>
            </a:endParaRPr>
          </a:p>
          <a:p>
            <a:pPr marL="342900" lvl="0" indent="-342900">
              <a:buFont typeface="Arial" panose="020B0604020202020204" pitchFamily="34" charset="0"/>
              <a:buChar char="•"/>
            </a:pPr>
            <a:r>
              <a:rPr lang="en-US" sz="1900" dirty="0">
                <a:solidFill>
                  <a:schemeClr val="accent1"/>
                </a:solidFill>
              </a:rPr>
              <a:t>Part of reason – cost of living is lower, more people telecommuting (Hodges/WWU) and construction industry coming back but took longer than other industries to rebound</a:t>
            </a:r>
          </a:p>
        </p:txBody>
      </p:sp>
    </p:spTree>
    <p:extLst>
      <p:ext uri="{BB962C8B-B14F-4D97-AF65-F5344CB8AC3E}">
        <p14:creationId xmlns:p14="http://schemas.microsoft.com/office/powerpoint/2010/main" val="1653745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43489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12127" y="724830"/>
            <a:ext cx="9144000" cy="889426"/>
          </a:xfrm>
        </p:spPr>
        <p:txBody>
          <a:bodyPr>
            <a:normAutofit/>
          </a:bodyPr>
          <a:lstStyle/>
          <a:p>
            <a:r>
              <a:rPr lang="en-US" sz="3600" dirty="0"/>
              <a:t>What Matters to Small Business Owners</a:t>
            </a:r>
          </a:p>
        </p:txBody>
      </p:sp>
      <p:sp>
        <p:nvSpPr>
          <p:cNvPr id="10" name="Subtitle 9">
            <a:extLst>
              <a:ext uri="{FF2B5EF4-FFF2-40B4-BE49-F238E27FC236}">
                <a16:creationId xmlns:a16="http://schemas.microsoft.com/office/drawing/2014/main" id="{9DD90886-95D1-46F2-A515-6886DE9CC92C}"/>
              </a:ext>
            </a:extLst>
          </p:cNvPr>
          <p:cNvSpPr>
            <a:spLocks noGrp="1"/>
          </p:cNvSpPr>
          <p:nvPr>
            <p:ph type="subTitle" idx="1"/>
          </p:nvPr>
        </p:nvSpPr>
        <p:spPr>
          <a:xfrm>
            <a:off x="1167161" y="1904188"/>
            <a:ext cx="9144000" cy="4518914"/>
          </a:xfrm>
        </p:spPr>
        <p:txBody>
          <a:bodyPr>
            <a:normAutofit fontScale="92500" lnSpcReduction="10000"/>
          </a:bodyPr>
          <a:lstStyle/>
          <a:p>
            <a:pPr marL="342900" indent="-342900" algn="l">
              <a:buFont typeface="Arial" panose="020B0604020202020204" pitchFamily="34" charset="0"/>
              <a:buChar char="•"/>
            </a:pPr>
            <a:r>
              <a:rPr lang="en-US" dirty="0">
                <a:solidFill>
                  <a:schemeClr val="accent1"/>
                </a:solidFill>
              </a:rPr>
              <a:t>Business friendly environment</a:t>
            </a:r>
          </a:p>
          <a:p>
            <a:pPr marL="342900" indent="-342900" algn="l">
              <a:buFont typeface="Arial" panose="020B0604020202020204" pitchFamily="34" charset="0"/>
              <a:buChar char="•"/>
            </a:pPr>
            <a:endParaRPr lang="en-US" dirty="0">
              <a:solidFill>
                <a:schemeClr val="accent1"/>
              </a:solidFill>
            </a:endParaRPr>
          </a:p>
          <a:p>
            <a:pPr marL="342900" indent="-342900" algn="l">
              <a:buFont typeface="Arial" panose="020B0604020202020204" pitchFamily="34" charset="0"/>
              <a:buChar char="•"/>
            </a:pPr>
            <a:r>
              <a:rPr lang="en-US" dirty="0">
                <a:solidFill>
                  <a:schemeClr val="accent1"/>
                </a:solidFill>
              </a:rPr>
              <a:t>Reasonable costs of doing business</a:t>
            </a:r>
          </a:p>
          <a:p>
            <a:pPr marL="342900" indent="-342900" algn="l">
              <a:buFont typeface="Arial" panose="020B0604020202020204" pitchFamily="34" charset="0"/>
              <a:buChar char="•"/>
            </a:pPr>
            <a:endParaRPr lang="en-US" dirty="0">
              <a:solidFill>
                <a:schemeClr val="accent1"/>
              </a:solidFill>
            </a:endParaRPr>
          </a:p>
          <a:p>
            <a:pPr marL="342900" indent="-342900" algn="l">
              <a:buFont typeface="Arial" panose="020B0604020202020204" pitchFamily="34" charset="0"/>
              <a:buChar char="•"/>
            </a:pPr>
            <a:r>
              <a:rPr lang="en-US" dirty="0">
                <a:solidFill>
                  <a:schemeClr val="accent1"/>
                </a:solidFill>
              </a:rPr>
              <a:t>Ease of navigating state rules and regulations</a:t>
            </a:r>
          </a:p>
          <a:p>
            <a:pPr marL="342900" indent="-342900" algn="l">
              <a:buFont typeface="Arial" panose="020B0604020202020204" pitchFamily="34" charset="0"/>
              <a:buChar char="•"/>
            </a:pPr>
            <a:endParaRPr lang="en-US" dirty="0">
              <a:solidFill>
                <a:schemeClr val="accent1"/>
              </a:solidFill>
            </a:endParaRPr>
          </a:p>
          <a:p>
            <a:pPr marL="342900" indent="-342900" algn="l">
              <a:buFont typeface="Arial" panose="020B0604020202020204" pitchFamily="34" charset="0"/>
              <a:buChar char="•"/>
            </a:pPr>
            <a:r>
              <a:rPr lang="en-US" dirty="0">
                <a:solidFill>
                  <a:schemeClr val="accent1"/>
                </a:solidFill>
              </a:rPr>
              <a:t>Streamlined regulatory compliance</a:t>
            </a:r>
          </a:p>
          <a:p>
            <a:pPr marL="342900" indent="-342900" algn="l">
              <a:buFont typeface="Arial" panose="020B0604020202020204" pitchFamily="34" charset="0"/>
              <a:buChar char="•"/>
            </a:pPr>
            <a:endParaRPr lang="en-US" dirty="0">
              <a:solidFill>
                <a:schemeClr val="accent1"/>
              </a:solidFill>
            </a:endParaRPr>
          </a:p>
          <a:p>
            <a:pPr marL="342900" indent="-342900" algn="l">
              <a:buFont typeface="Arial" panose="020B0604020202020204" pitchFamily="34" charset="0"/>
              <a:buChar char="•"/>
            </a:pPr>
            <a:r>
              <a:rPr lang="en-US" dirty="0">
                <a:solidFill>
                  <a:schemeClr val="accent1"/>
                </a:solidFill>
              </a:rPr>
              <a:t>Predictability</a:t>
            </a:r>
          </a:p>
          <a:p>
            <a:pPr marL="342900" indent="-342900" algn="l">
              <a:buFont typeface="Arial" panose="020B0604020202020204" pitchFamily="34" charset="0"/>
              <a:buChar char="•"/>
            </a:pPr>
            <a:endParaRPr lang="en-US" dirty="0">
              <a:solidFill>
                <a:schemeClr val="accent1"/>
              </a:solidFill>
            </a:endParaRPr>
          </a:p>
          <a:p>
            <a:pPr marL="342900" indent="-342900" algn="l">
              <a:buFont typeface="Arial" panose="020B0604020202020204" pitchFamily="34" charset="0"/>
              <a:buChar char="•"/>
            </a:pPr>
            <a:r>
              <a:rPr lang="en-US" dirty="0">
                <a:solidFill>
                  <a:schemeClr val="accent1"/>
                </a:solidFill>
              </a:rPr>
              <a:t>Low taxes</a:t>
            </a:r>
          </a:p>
          <a:p>
            <a:endParaRPr lang="en-US" dirty="0"/>
          </a:p>
        </p:txBody>
      </p:sp>
    </p:spTree>
    <p:extLst>
      <p:ext uri="{BB962C8B-B14F-4D97-AF65-F5344CB8AC3E}">
        <p14:creationId xmlns:p14="http://schemas.microsoft.com/office/powerpoint/2010/main" val="79998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43489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420029" y="434898"/>
            <a:ext cx="11351941" cy="1211632"/>
          </a:xfrm>
        </p:spPr>
        <p:txBody>
          <a:bodyPr>
            <a:noAutofit/>
          </a:bodyPr>
          <a:lstStyle/>
          <a:p>
            <a:r>
              <a:rPr lang="en-US" sz="3600" dirty="0"/>
              <a:t>Improving the small business climate in Washington state</a:t>
            </a:r>
            <a:br>
              <a:rPr lang="en-US" sz="3600" dirty="0"/>
            </a:br>
            <a:r>
              <a:rPr lang="en-US" sz="2800" dirty="0"/>
              <a:t>( Recommendations from forthcoming WPC small business study)</a:t>
            </a:r>
          </a:p>
        </p:txBody>
      </p:sp>
      <p:sp>
        <p:nvSpPr>
          <p:cNvPr id="10" name="Subtitle 9">
            <a:extLst>
              <a:ext uri="{FF2B5EF4-FFF2-40B4-BE49-F238E27FC236}">
                <a16:creationId xmlns:a16="http://schemas.microsoft.com/office/drawing/2014/main" id="{9DD90886-95D1-46F2-A515-6886DE9CC92C}"/>
              </a:ext>
            </a:extLst>
          </p:cNvPr>
          <p:cNvSpPr>
            <a:spLocks noGrp="1"/>
          </p:cNvSpPr>
          <p:nvPr>
            <p:ph type="subTitle" idx="1"/>
          </p:nvPr>
        </p:nvSpPr>
        <p:spPr>
          <a:xfrm>
            <a:off x="506350" y="2218934"/>
            <a:ext cx="10649415" cy="4381408"/>
          </a:xfrm>
        </p:spPr>
        <p:txBody>
          <a:bodyPr>
            <a:normAutofit/>
          </a:bodyPr>
          <a:lstStyle/>
          <a:p>
            <a:pPr marL="342900" indent="-342900" algn="l">
              <a:buFont typeface="Arial" panose="020B0604020202020204" pitchFamily="34" charset="0"/>
              <a:buChar char="•"/>
            </a:pPr>
            <a:r>
              <a:rPr lang="en-US" sz="2000" dirty="0">
                <a:solidFill>
                  <a:schemeClr val="accent1"/>
                </a:solidFill>
              </a:rPr>
              <a:t>Reduce or replace the B&amp;O tax (gross receipts tax)</a:t>
            </a:r>
          </a:p>
          <a:p>
            <a:pPr marL="342900" indent="-342900" algn="l">
              <a:buFont typeface="Arial" panose="020B0604020202020204" pitchFamily="34" charset="0"/>
              <a:buChar char="•"/>
            </a:pPr>
            <a:r>
              <a:rPr lang="en-US" sz="2000" dirty="0">
                <a:solidFill>
                  <a:schemeClr val="accent1"/>
                </a:solidFill>
              </a:rPr>
              <a:t>Reform workers compensation insurance monopoly to a mixed or privatized system</a:t>
            </a:r>
          </a:p>
          <a:p>
            <a:pPr marL="342900" indent="-342900" algn="l">
              <a:buFont typeface="Arial" panose="020B0604020202020204" pitchFamily="34" charset="0"/>
              <a:buChar char="•"/>
            </a:pPr>
            <a:r>
              <a:rPr lang="en-US" sz="2000" dirty="0">
                <a:solidFill>
                  <a:schemeClr val="accent1"/>
                </a:solidFill>
              </a:rPr>
              <a:t>Allow a tiered minimum wage system</a:t>
            </a:r>
          </a:p>
          <a:p>
            <a:pPr marL="342900" indent="-342900" algn="l">
              <a:buFont typeface="Arial" panose="020B0604020202020204" pitchFamily="34" charset="0"/>
              <a:buChar char="•"/>
            </a:pPr>
            <a:r>
              <a:rPr lang="en-US" sz="2000" dirty="0">
                <a:solidFill>
                  <a:schemeClr val="accent1"/>
                </a:solidFill>
              </a:rPr>
              <a:t>Allow a training minimum wage</a:t>
            </a:r>
          </a:p>
          <a:p>
            <a:pPr marL="342900" indent="-342900" algn="l">
              <a:buFont typeface="Arial" panose="020B0604020202020204" pitchFamily="34" charset="0"/>
              <a:buChar char="•"/>
            </a:pPr>
            <a:r>
              <a:rPr lang="en-US" sz="2000" dirty="0">
                <a:solidFill>
                  <a:schemeClr val="accent1"/>
                </a:solidFill>
              </a:rPr>
              <a:t>One-stop shop to file, start and operate a small business</a:t>
            </a:r>
          </a:p>
          <a:p>
            <a:pPr marL="342900" indent="-342900" algn="l">
              <a:buFont typeface="Arial" panose="020B0604020202020204" pitchFamily="34" charset="0"/>
              <a:buChar char="•"/>
            </a:pPr>
            <a:r>
              <a:rPr lang="en-US" sz="2000" dirty="0">
                <a:solidFill>
                  <a:schemeClr val="accent1"/>
                </a:solidFill>
              </a:rPr>
              <a:t>Eliminate the Estate Tax</a:t>
            </a:r>
          </a:p>
          <a:p>
            <a:pPr marL="342900" indent="-342900" algn="l">
              <a:buFont typeface="Arial" panose="020B0604020202020204" pitchFamily="34" charset="0"/>
              <a:buChar char="•"/>
            </a:pPr>
            <a:r>
              <a:rPr lang="en-US" sz="2000" dirty="0">
                <a:solidFill>
                  <a:schemeClr val="accent1"/>
                </a:solidFill>
              </a:rPr>
              <a:t>Reduce state health insurance mandates</a:t>
            </a:r>
          </a:p>
          <a:p>
            <a:pPr marL="342900" indent="-342900" algn="l">
              <a:buFont typeface="Arial" panose="020B0604020202020204" pitchFamily="34" charset="0"/>
              <a:buChar char="•"/>
            </a:pPr>
            <a:r>
              <a:rPr lang="en-US" sz="2000" dirty="0">
                <a:solidFill>
                  <a:schemeClr val="accent1"/>
                </a:solidFill>
              </a:rPr>
              <a:t>Open insurance to be purchased across state lines</a:t>
            </a:r>
          </a:p>
          <a:p>
            <a:pPr marL="342900" indent="-342900" algn="l">
              <a:buFont typeface="Arial" panose="020B0604020202020204" pitchFamily="34" charset="0"/>
              <a:buChar char="•"/>
            </a:pPr>
            <a:r>
              <a:rPr lang="en-US" sz="2000" dirty="0">
                <a:solidFill>
                  <a:schemeClr val="accent1"/>
                </a:solidFill>
              </a:rPr>
              <a:t>Eliminate at least five outdated regulations for every one new regulation adopted</a:t>
            </a:r>
          </a:p>
          <a:p>
            <a:pPr marL="342900" indent="-342900" algn="l">
              <a:buFont typeface="Arial" panose="020B0604020202020204" pitchFamily="34" charset="0"/>
              <a:buChar char="•"/>
            </a:pPr>
            <a:r>
              <a:rPr lang="en-US" sz="2000" dirty="0">
                <a:solidFill>
                  <a:schemeClr val="accent1"/>
                </a:solidFill>
              </a:rPr>
              <a:t>Eliminate title-only bills in state legislature</a:t>
            </a:r>
          </a:p>
        </p:txBody>
      </p:sp>
    </p:spTree>
    <p:extLst>
      <p:ext uri="{BB962C8B-B14F-4D97-AF65-F5344CB8AC3E}">
        <p14:creationId xmlns:p14="http://schemas.microsoft.com/office/powerpoint/2010/main" val="714739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43489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49296" y="524109"/>
            <a:ext cx="9144000" cy="889426"/>
          </a:xfrm>
        </p:spPr>
        <p:txBody>
          <a:bodyPr>
            <a:normAutofit fontScale="90000"/>
          </a:bodyPr>
          <a:lstStyle/>
          <a:p>
            <a:r>
              <a:rPr lang="en-US" dirty="0"/>
              <a:t>Minimum Wage in WA</a:t>
            </a:r>
          </a:p>
        </p:txBody>
      </p:sp>
      <p:sp>
        <p:nvSpPr>
          <p:cNvPr id="10" name="Subtitle 9">
            <a:extLst>
              <a:ext uri="{FF2B5EF4-FFF2-40B4-BE49-F238E27FC236}">
                <a16:creationId xmlns:a16="http://schemas.microsoft.com/office/drawing/2014/main" id="{9DD90886-95D1-46F2-A515-6886DE9CC92C}"/>
              </a:ext>
            </a:extLst>
          </p:cNvPr>
          <p:cNvSpPr>
            <a:spLocks noGrp="1"/>
          </p:cNvSpPr>
          <p:nvPr>
            <p:ph type="subTitle" idx="1"/>
          </p:nvPr>
        </p:nvSpPr>
        <p:spPr>
          <a:xfrm>
            <a:off x="420029" y="2579817"/>
            <a:ext cx="11351941" cy="3642563"/>
          </a:xfrm>
        </p:spPr>
        <p:txBody>
          <a:bodyPr>
            <a:normAutofit/>
          </a:bodyPr>
          <a:lstStyle/>
          <a:p>
            <a:pPr marL="342900" indent="-342900" algn="l">
              <a:buFont typeface="Arial" panose="020B0604020202020204" pitchFamily="34" charset="0"/>
              <a:buChar char="•"/>
            </a:pPr>
            <a:r>
              <a:rPr lang="en-US" sz="2200" dirty="0">
                <a:solidFill>
                  <a:schemeClr val="accent1"/>
                </a:solidFill>
              </a:rPr>
              <a:t>After passage of I-1433 in 2016:</a:t>
            </a:r>
          </a:p>
          <a:p>
            <a:pPr algn="l"/>
            <a:r>
              <a:rPr lang="en-US" sz="2200" dirty="0">
                <a:solidFill>
                  <a:schemeClr val="accent1"/>
                </a:solidFill>
              </a:rPr>
              <a:t> </a:t>
            </a:r>
          </a:p>
          <a:p>
            <a:pPr marL="342900" indent="-342900" algn="l">
              <a:buFont typeface="Arial" panose="020B0604020202020204" pitchFamily="34" charset="0"/>
              <a:buChar char="•"/>
            </a:pPr>
            <a:r>
              <a:rPr lang="en-US" sz="2200" dirty="0">
                <a:solidFill>
                  <a:schemeClr val="accent1"/>
                </a:solidFill>
              </a:rPr>
              <a:t>WA = highest state minimum wage in the nation for most years since 1999 (tied in 2019)</a:t>
            </a:r>
          </a:p>
          <a:p>
            <a:pPr marL="342900" indent="-342900" algn="l">
              <a:buFont typeface="Arial" panose="020B0604020202020204" pitchFamily="34" charset="0"/>
              <a:buChar char="•"/>
            </a:pPr>
            <a:endParaRPr lang="en-US" sz="2200" dirty="0">
              <a:solidFill>
                <a:schemeClr val="accent1"/>
              </a:solidFill>
            </a:endParaRPr>
          </a:p>
          <a:p>
            <a:pPr marL="342900" indent="-342900" algn="l">
              <a:buFont typeface="Arial" panose="020B0604020202020204" pitchFamily="34" charset="0"/>
              <a:buChar char="•"/>
            </a:pPr>
            <a:r>
              <a:rPr lang="en-US" sz="2200" dirty="0">
                <a:solidFill>
                  <a:schemeClr val="accent1"/>
                </a:solidFill>
              </a:rPr>
              <a:t>The 2019 minimum wage was $12 per Hour, but local jurisdictions have higher minimum wages- Seattle ($15) Tacoma ($12.35) SeaTac ($15.64)</a:t>
            </a:r>
          </a:p>
          <a:p>
            <a:pPr marL="342900" indent="-342900" algn="l">
              <a:buFont typeface="Arial" panose="020B0604020202020204" pitchFamily="34" charset="0"/>
              <a:buChar char="•"/>
            </a:pPr>
            <a:endParaRPr lang="en-US" sz="2200" dirty="0">
              <a:solidFill>
                <a:schemeClr val="accent1"/>
              </a:solidFill>
            </a:endParaRPr>
          </a:p>
          <a:p>
            <a:pPr marL="342900" indent="-342900" algn="l">
              <a:buFont typeface="Arial" panose="020B0604020202020204" pitchFamily="34" charset="0"/>
              <a:buChar char="•"/>
            </a:pPr>
            <a:r>
              <a:rPr lang="en-US" sz="2200" dirty="0">
                <a:solidFill>
                  <a:schemeClr val="accent1"/>
                </a:solidFill>
              </a:rPr>
              <a:t>Minimum wage will be $13.50 in 2020</a:t>
            </a:r>
          </a:p>
          <a:p>
            <a:endParaRPr lang="en-US" dirty="0"/>
          </a:p>
        </p:txBody>
      </p:sp>
    </p:spTree>
    <p:extLst>
      <p:ext uri="{BB962C8B-B14F-4D97-AF65-F5344CB8AC3E}">
        <p14:creationId xmlns:p14="http://schemas.microsoft.com/office/powerpoint/2010/main" val="1883735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219307" y="25647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38147" y="757168"/>
            <a:ext cx="8549268" cy="646331"/>
          </a:xfrm>
        </p:spPr>
        <p:txBody>
          <a:bodyPr>
            <a:noAutofit/>
          </a:bodyPr>
          <a:lstStyle/>
          <a:p>
            <a:r>
              <a:rPr lang="en-US" sz="3600" dirty="0"/>
              <a:t>Beyond Minimum Wage: Paid Family and Medical Leave</a:t>
            </a:r>
          </a:p>
        </p:txBody>
      </p:sp>
      <p:sp>
        <p:nvSpPr>
          <p:cNvPr id="10" name="Subtitle 9">
            <a:extLst>
              <a:ext uri="{FF2B5EF4-FFF2-40B4-BE49-F238E27FC236}">
                <a16:creationId xmlns:a16="http://schemas.microsoft.com/office/drawing/2014/main" id="{9DD90886-95D1-46F2-A515-6886DE9CC92C}"/>
              </a:ext>
            </a:extLst>
          </p:cNvPr>
          <p:cNvSpPr>
            <a:spLocks noGrp="1"/>
          </p:cNvSpPr>
          <p:nvPr>
            <p:ph type="subTitle" idx="1"/>
          </p:nvPr>
        </p:nvSpPr>
        <p:spPr>
          <a:xfrm>
            <a:off x="380999" y="1583098"/>
            <a:ext cx="11028556" cy="4517734"/>
          </a:xfrm>
        </p:spPr>
        <p:txBody>
          <a:bodyPr>
            <a:normAutofit fontScale="92500" lnSpcReduction="10000"/>
          </a:bodyPr>
          <a:lstStyle/>
          <a:p>
            <a:pPr marL="342900" indent="-342900" algn="l">
              <a:buFont typeface="Arial" panose="020B0604020202020204" pitchFamily="34" charset="0"/>
              <a:buChar char="•"/>
            </a:pPr>
            <a:r>
              <a:rPr lang="en-US" sz="2000" dirty="0">
                <a:solidFill>
                  <a:schemeClr val="accent1"/>
                </a:solidFill>
              </a:rPr>
              <a:t>Beginning in 2020 every worker in the state will be eligible to collect nation’s most generous paid family and medical leave benefit</a:t>
            </a:r>
          </a:p>
          <a:p>
            <a:pPr marL="800100" lvl="1" indent="-342900" algn="l">
              <a:buFont typeface="Arial" panose="020B0604020202020204" pitchFamily="34" charset="0"/>
              <a:buChar char="•"/>
            </a:pPr>
            <a:r>
              <a:rPr lang="en-US" dirty="0">
                <a:solidFill>
                  <a:schemeClr val="accent1"/>
                </a:solidFill>
              </a:rPr>
              <a:t>Workers who clock 820 hours are eligible </a:t>
            </a:r>
          </a:p>
          <a:p>
            <a:pPr marL="800100" lvl="1" indent="-342900" algn="l">
              <a:buFont typeface="Arial" panose="020B0604020202020204" pitchFamily="34" charset="0"/>
              <a:buChar char="•"/>
            </a:pPr>
            <a:r>
              <a:rPr lang="en-US" dirty="0">
                <a:solidFill>
                  <a:schemeClr val="accent1"/>
                </a:solidFill>
              </a:rPr>
              <a:t>Can be used for birth/adoption of child, care for a sick family member or for workers’ own serious health condition</a:t>
            </a:r>
          </a:p>
          <a:p>
            <a:pPr lvl="1" algn="l"/>
            <a:endParaRPr lang="en-US" dirty="0">
              <a:solidFill>
                <a:schemeClr val="accent1"/>
              </a:solidFill>
            </a:endParaRPr>
          </a:p>
          <a:p>
            <a:pPr marL="342900" indent="-342900" algn="l">
              <a:buFont typeface="Arial" panose="020B0604020202020204" pitchFamily="34" charset="0"/>
              <a:buChar char="•"/>
            </a:pPr>
            <a:r>
              <a:rPr lang="en-US" sz="2000" dirty="0">
                <a:solidFill>
                  <a:schemeClr val="accent1"/>
                </a:solidFill>
              </a:rPr>
              <a:t>Up to </a:t>
            </a:r>
            <a:r>
              <a:rPr lang="en-US" sz="2000" u="sng" dirty="0">
                <a:solidFill>
                  <a:schemeClr val="accent1"/>
                </a:solidFill>
              </a:rPr>
              <a:t>18 weeks of paid leave </a:t>
            </a:r>
            <a:r>
              <a:rPr lang="en-US" sz="2000" dirty="0">
                <a:solidFill>
                  <a:schemeClr val="accent1"/>
                </a:solidFill>
              </a:rPr>
              <a:t>with max $1,000 weekly benefit</a:t>
            </a:r>
          </a:p>
          <a:p>
            <a:pPr algn="l"/>
            <a:endParaRPr lang="en-US" sz="2000" dirty="0">
              <a:solidFill>
                <a:schemeClr val="accent1"/>
              </a:solidFill>
            </a:endParaRPr>
          </a:p>
          <a:p>
            <a:pPr marL="342900" indent="-342900" algn="l">
              <a:buFont typeface="Arial" panose="020B0604020202020204" pitchFamily="34" charset="0"/>
              <a:buChar char="•"/>
            </a:pPr>
            <a:r>
              <a:rPr lang="en-US" sz="2000" dirty="0">
                <a:solidFill>
                  <a:schemeClr val="accent1"/>
                </a:solidFill>
              </a:rPr>
              <a:t>Funded by payroll tax on employers &amp; workers</a:t>
            </a:r>
          </a:p>
          <a:p>
            <a:pPr marL="800100" lvl="1" indent="-342900" algn="l">
              <a:buFont typeface="Arial" panose="020B0604020202020204" pitchFamily="34" charset="0"/>
              <a:buChar char="•"/>
            </a:pPr>
            <a:r>
              <a:rPr lang="en-US" dirty="0">
                <a:solidFill>
                  <a:schemeClr val="accent1"/>
                </a:solidFill>
              </a:rPr>
              <a:t>Employers pay 37% and workers pay 63%</a:t>
            </a:r>
          </a:p>
          <a:p>
            <a:pPr marL="800100" lvl="1" indent="-342900" algn="l">
              <a:buFont typeface="Arial" panose="020B0604020202020204" pitchFamily="34" charset="0"/>
              <a:buChar char="•"/>
            </a:pPr>
            <a:endParaRPr lang="en-US" dirty="0">
              <a:solidFill>
                <a:schemeClr val="accent1"/>
              </a:solidFill>
            </a:endParaRPr>
          </a:p>
          <a:p>
            <a:pPr marL="342900" lvl="0" indent="-342900" algn="l">
              <a:buFont typeface="Arial" panose="020B0604020202020204" pitchFamily="34" charset="0"/>
              <a:buChar char="•"/>
            </a:pPr>
            <a:r>
              <a:rPr lang="en-US" sz="2000" dirty="0">
                <a:solidFill>
                  <a:schemeClr val="accent1"/>
                </a:solidFill>
              </a:rPr>
              <a:t>2019 brought additional payroll withholdings to fund the paid family and medical leave premiums </a:t>
            </a:r>
          </a:p>
          <a:p>
            <a:pPr lvl="0" algn="l"/>
            <a:endParaRPr lang="en-US" sz="2000" dirty="0">
              <a:solidFill>
                <a:schemeClr val="accent1"/>
              </a:solidFill>
            </a:endParaRPr>
          </a:p>
          <a:p>
            <a:pPr marL="342900" lvl="0" indent="-342900" algn="l">
              <a:buFont typeface="Arial" panose="020B0604020202020204" pitchFamily="34" charset="0"/>
              <a:buChar char="•"/>
            </a:pPr>
            <a:r>
              <a:rPr lang="en-US" sz="2000" dirty="0">
                <a:solidFill>
                  <a:schemeClr val="accent1"/>
                </a:solidFill>
              </a:rPr>
              <a:t>Premiums are .4% of gross wages (started in 2019)</a:t>
            </a:r>
          </a:p>
          <a:p>
            <a:endParaRPr lang="en-US" dirty="0"/>
          </a:p>
        </p:txBody>
      </p:sp>
    </p:spTree>
    <p:extLst>
      <p:ext uri="{BB962C8B-B14F-4D97-AF65-F5344CB8AC3E}">
        <p14:creationId xmlns:p14="http://schemas.microsoft.com/office/powerpoint/2010/main" val="2358591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43489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56732" y="636210"/>
            <a:ext cx="9144000" cy="889426"/>
          </a:xfrm>
        </p:spPr>
        <p:txBody>
          <a:bodyPr>
            <a:normAutofit/>
          </a:bodyPr>
          <a:lstStyle/>
          <a:p>
            <a:r>
              <a:rPr lang="en-US" sz="3600" dirty="0"/>
              <a:t>Proposed Changes to WA Overtime Rules</a:t>
            </a:r>
          </a:p>
        </p:txBody>
      </p:sp>
      <p:sp>
        <p:nvSpPr>
          <p:cNvPr id="10" name="Subtitle 9">
            <a:extLst>
              <a:ext uri="{FF2B5EF4-FFF2-40B4-BE49-F238E27FC236}">
                <a16:creationId xmlns:a16="http://schemas.microsoft.com/office/drawing/2014/main" id="{9DD90886-95D1-46F2-A515-6886DE9CC92C}"/>
              </a:ext>
            </a:extLst>
          </p:cNvPr>
          <p:cNvSpPr>
            <a:spLocks noGrp="1"/>
          </p:cNvSpPr>
          <p:nvPr>
            <p:ph type="subTitle" idx="1"/>
          </p:nvPr>
        </p:nvSpPr>
        <p:spPr>
          <a:xfrm>
            <a:off x="420029" y="1726948"/>
            <a:ext cx="11351940" cy="4873394"/>
          </a:xfrm>
        </p:spPr>
        <p:txBody>
          <a:bodyPr>
            <a:normAutofit/>
          </a:bodyPr>
          <a:lstStyle/>
          <a:p>
            <a:pPr marL="342900" lvl="0" indent="-342900" algn="l">
              <a:buFont typeface="Arial" panose="020B0604020202020204" pitchFamily="34" charset="0"/>
              <a:buChar char="•"/>
            </a:pPr>
            <a:r>
              <a:rPr lang="en-US" sz="2000" dirty="0">
                <a:solidFill>
                  <a:schemeClr val="accent1"/>
                </a:solidFill>
              </a:rPr>
              <a:t>A final rule announcement is expected in December. Public comments occurred over the summer.</a:t>
            </a:r>
          </a:p>
          <a:p>
            <a:pPr marL="342900" lvl="0" indent="-342900" algn="l">
              <a:buFont typeface="Arial" panose="020B0604020202020204" pitchFamily="34" charset="0"/>
              <a:buChar char="•"/>
            </a:pPr>
            <a:endParaRPr lang="en-US" sz="2000" dirty="0">
              <a:solidFill>
                <a:schemeClr val="accent1"/>
              </a:solidFill>
            </a:endParaRPr>
          </a:p>
          <a:p>
            <a:pPr marL="342900" lvl="0" indent="-342900" algn="l">
              <a:buFont typeface="Arial" panose="020B0604020202020204" pitchFamily="34" charset="0"/>
              <a:buChar char="•"/>
            </a:pPr>
            <a:r>
              <a:rPr lang="en-US" sz="2000" dirty="0">
                <a:solidFill>
                  <a:schemeClr val="accent1"/>
                </a:solidFill>
              </a:rPr>
              <a:t>During the public comment period on the proposal, members of the public submitted 2,266 comments.</a:t>
            </a:r>
          </a:p>
          <a:p>
            <a:pPr marL="342900" lvl="0" indent="-342900" algn="l">
              <a:buFont typeface="Arial" panose="020B0604020202020204" pitchFamily="34" charset="0"/>
              <a:buChar char="•"/>
            </a:pPr>
            <a:endParaRPr lang="en-US" sz="2000" dirty="0">
              <a:solidFill>
                <a:schemeClr val="accent1"/>
              </a:solidFill>
            </a:endParaRPr>
          </a:p>
          <a:p>
            <a:pPr marL="342900" lvl="0" indent="-342900" algn="l">
              <a:buFont typeface="Arial" panose="020B0604020202020204" pitchFamily="34" charset="0"/>
              <a:buChar char="•"/>
            </a:pPr>
            <a:r>
              <a:rPr lang="en-US" sz="2000" dirty="0">
                <a:solidFill>
                  <a:schemeClr val="accent1"/>
                </a:solidFill>
              </a:rPr>
              <a:t>Under the proposed rules update, the salary threshold would incrementally increase to 2.5 times the state minimum wage; kick in at that level of weekly salary. Beginning July 1, 2020, the minimum salary for overtime exempt workers would climb to $675 a week for businesses with 1-50 employees. The salary threshold would rise to $945 for employers with 51 or more employees.</a:t>
            </a:r>
          </a:p>
          <a:p>
            <a:pPr lvl="0" algn="l"/>
            <a:endParaRPr lang="en-US" sz="2000" dirty="0">
              <a:solidFill>
                <a:schemeClr val="accent1"/>
              </a:solidFill>
            </a:endParaRPr>
          </a:p>
          <a:p>
            <a:pPr marL="342900" lvl="0" indent="-342900" algn="l">
              <a:buFont typeface="Arial" panose="020B0604020202020204" pitchFamily="34" charset="0"/>
              <a:buChar char="•"/>
            </a:pPr>
            <a:r>
              <a:rPr lang="en-US" sz="2000" dirty="0">
                <a:solidFill>
                  <a:schemeClr val="accent1"/>
                </a:solidFill>
              </a:rPr>
              <a:t>When fully implemented, the salary threshold would climb to an estimated $1,536 a week for all businesses. The threshold would be modified annually after that by multiplying the state’s minimum wage by 2.5.</a:t>
            </a:r>
          </a:p>
          <a:p>
            <a:endParaRPr lang="en-US" dirty="0">
              <a:solidFill>
                <a:schemeClr val="accent1">
                  <a:lumMod val="75000"/>
                </a:schemeClr>
              </a:solidFill>
            </a:endParaRPr>
          </a:p>
          <a:p>
            <a:endParaRPr lang="en-US" dirty="0"/>
          </a:p>
        </p:txBody>
      </p:sp>
    </p:spTree>
    <p:extLst>
      <p:ext uri="{BB962C8B-B14F-4D97-AF65-F5344CB8AC3E}">
        <p14:creationId xmlns:p14="http://schemas.microsoft.com/office/powerpoint/2010/main" val="1268635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43489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23278" y="1014762"/>
            <a:ext cx="9144000" cy="889426"/>
          </a:xfrm>
        </p:spPr>
        <p:txBody>
          <a:bodyPr>
            <a:normAutofit fontScale="90000"/>
          </a:bodyPr>
          <a:lstStyle/>
          <a:p>
            <a:r>
              <a:rPr lang="en-US" dirty="0"/>
              <a:t>2020 Legislature</a:t>
            </a:r>
          </a:p>
        </p:txBody>
      </p:sp>
      <p:sp>
        <p:nvSpPr>
          <p:cNvPr id="10" name="Subtitle 9">
            <a:extLst>
              <a:ext uri="{FF2B5EF4-FFF2-40B4-BE49-F238E27FC236}">
                <a16:creationId xmlns:a16="http://schemas.microsoft.com/office/drawing/2014/main" id="{9DD90886-95D1-46F2-A515-6886DE9CC92C}"/>
              </a:ext>
            </a:extLst>
          </p:cNvPr>
          <p:cNvSpPr>
            <a:spLocks noGrp="1"/>
          </p:cNvSpPr>
          <p:nvPr>
            <p:ph type="subTitle" idx="1"/>
          </p:nvPr>
        </p:nvSpPr>
        <p:spPr>
          <a:xfrm>
            <a:off x="1167161" y="1904188"/>
            <a:ext cx="9144000" cy="4284739"/>
          </a:xfrm>
        </p:spPr>
        <p:txBody>
          <a:bodyPr/>
          <a:lstStyle/>
          <a:p>
            <a:pPr algn="l"/>
            <a:r>
              <a:rPr lang="en-US" dirty="0">
                <a:solidFill>
                  <a:schemeClr val="accent1"/>
                </a:solidFill>
              </a:rPr>
              <a:t>State Senate:</a:t>
            </a:r>
          </a:p>
          <a:p>
            <a:pPr algn="l"/>
            <a:r>
              <a:rPr lang="en-US" dirty="0">
                <a:solidFill>
                  <a:schemeClr val="accent1"/>
                </a:solidFill>
              </a:rPr>
              <a:t>	Democrat: 29</a:t>
            </a:r>
          </a:p>
          <a:p>
            <a:pPr algn="l"/>
            <a:r>
              <a:rPr lang="en-US" dirty="0">
                <a:solidFill>
                  <a:schemeClr val="accent1"/>
                </a:solidFill>
              </a:rPr>
              <a:t>	Republican: 20</a:t>
            </a:r>
          </a:p>
          <a:p>
            <a:pPr algn="l"/>
            <a:endParaRPr lang="en-US" dirty="0">
              <a:solidFill>
                <a:schemeClr val="accent1"/>
              </a:solidFill>
            </a:endParaRPr>
          </a:p>
          <a:p>
            <a:pPr algn="l"/>
            <a:r>
              <a:rPr lang="en-US" dirty="0">
                <a:solidFill>
                  <a:schemeClr val="accent1"/>
                </a:solidFill>
              </a:rPr>
              <a:t>State House:</a:t>
            </a:r>
          </a:p>
          <a:p>
            <a:pPr algn="l"/>
            <a:r>
              <a:rPr lang="en-US" dirty="0">
                <a:solidFill>
                  <a:schemeClr val="accent1"/>
                </a:solidFill>
              </a:rPr>
              <a:t>	Democrat: 57</a:t>
            </a:r>
          </a:p>
          <a:p>
            <a:pPr algn="l"/>
            <a:r>
              <a:rPr lang="en-US" dirty="0">
                <a:solidFill>
                  <a:schemeClr val="accent1"/>
                </a:solidFill>
              </a:rPr>
              <a:t>	Republican: 41</a:t>
            </a:r>
          </a:p>
          <a:p>
            <a:pPr algn="l"/>
            <a:endParaRPr lang="en-US" dirty="0">
              <a:solidFill>
                <a:schemeClr val="accent1"/>
              </a:solidFill>
            </a:endParaRPr>
          </a:p>
          <a:p>
            <a:pPr algn="l"/>
            <a:r>
              <a:rPr lang="en-US" dirty="0">
                <a:solidFill>
                  <a:schemeClr val="accent1"/>
                </a:solidFill>
              </a:rPr>
              <a:t>New WA Speaker of the House: Representative Laurie Jinkins</a:t>
            </a:r>
          </a:p>
        </p:txBody>
      </p:sp>
    </p:spTree>
    <p:extLst>
      <p:ext uri="{BB962C8B-B14F-4D97-AF65-F5344CB8AC3E}">
        <p14:creationId xmlns:p14="http://schemas.microsoft.com/office/powerpoint/2010/main" val="2924369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9DF28-7328-4AAE-B955-189F7DC10D57}"/>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Federal Employment</a:t>
            </a:r>
          </a:p>
        </p:txBody>
      </p:sp>
      <p:sp>
        <p:nvSpPr>
          <p:cNvPr id="3" name="Content Placeholder 2">
            <a:extLst>
              <a:ext uri="{FF2B5EF4-FFF2-40B4-BE49-F238E27FC236}">
                <a16:creationId xmlns:a16="http://schemas.microsoft.com/office/drawing/2014/main" id="{FA90D667-8142-4E5C-BCBC-3774B78648FE}"/>
              </a:ext>
            </a:extLst>
          </p:cNvPr>
          <p:cNvSpPr>
            <a:spLocks noGrp="1"/>
          </p:cNvSpPr>
          <p:nvPr>
            <p:ph idx="1"/>
          </p:nvPr>
        </p:nvSpPr>
        <p:spPr>
          <a:xfrm>
            <a:off x="4976031" y="963877"/>
            <a:ext cx="6377769" cy="4930246"/>
          </a:xfrm>
        </p:spPr>
        <p:txBody>
          <a:bodyPr anchor="ctr">
            <a:normAutofit/>
          </a:bodyPr>
          <a:lstStyle/>
          <a:p>
            <a:r>
              <a:rPr lang="en-US" sz="2400" dirty="0"/>
              <a:t>Unemployment is currently at 3.6% nationally, the national unemployment rate was 4.1% in October of 2017.</a:t>
            </a:r>
          </a:p>
          <a:p>
            <a:r>
              <a:rPr lang="en-US" sz="2400" dirty="0"/>
              <a:t>The last time the rate was this low was in December 1969</a:t>
            </a:r>
          </a:p>
          <a:p>
            <a:r>
              <a:rPr lang="en-US" sz="2400" dirty="0"/>
              <a:t>Over the month, the number of unemployed persons decreased by 275,000 to 5.8 million</a:t>
            </a:r>
          </a:p>
          <a:p>
            <a:r>
              <a:rPr lang="en-US" sz="2400" dirty="0"/>
              <a:t>Over the past 12 months, average hourly earnings have increased by 2.9 percent</a:t>
            </a:r>
          </a:p>
          <a:p>
            <a:endParaRPr lang="en-US" sz="2400" dirty="0"/>
          </a:p>
        </p:txBody>
      </p:sp>
    </p:spTree>
    <p:extLst>
      <p:ext uri="{BB962C8B-B14F-4D97-AF65-F5344CB8AC3E}">
        <p14:creationId xmlns:p14="http://schemas.microsoft.com/office/powerpoint/2010/main" val="1874847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252760" y="25765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23278" y="1338146"/>
            <a:ext cx="8489795" cy="566042"/>
          </a:xfrm>
        </p:spPr>
        <p:txBody>
          <a:bodyPr>
            <a:normAutofit fontScale="90000"/>
          </a:bodyPr>
          <a:lstStyle/>
          <a:p>
            <a:r>
              <a:rPr lang="en-US" dirty="0"/>
              <a:t>2019 WA Election Results: Ballot Initiatives</a:t>
            </a:r>
          </a:p>
        </p:txBody>
      </p:sp>
      <p:sp>
        <p:nvSpPr>
          <p:cNvPr id="10" name="Subtitle 9">
            <a:extLst>
              <a:ext uri="{FF2B5EF4-FFF2-40B4-BE49-F238E27FC236}">
                <a16:creationId xmlns:a16="http://schemas.microsoft.com/office/drawing/2014/main" id="{9DD90886-95D1-46F2-A515-6886DE9CC92C}"/>
              </a:ext>
            </a:extLst>
          </p:cNvPr>
          <p:cNvSpPr>
            <a:spLocks noGrp="1"/>
          </p:cNvSpPr>
          <p:nvPr>
            <p:ph type="subTitle" idx="1"/>
          </p:nvPr>
        </p:nvSpPr>
        <p:spPr>
          <a:xfrm>
            <a:off x="1167161" y="1904188"/>
            <a:ext cx="9144000" cy="4518914"/>
          </a:xfrm>
        </p:spPr>
        <p:txBody>
          <a:bodyPr>
            <a:normAutofit/>
          </a:bodyPr>
          <a:lstStyle/>
          <a:p>
            <a:pPr marL="342900" indent="-342900" algn="l">
              <a:buFont typeface="Arial" panose="020B0604020202020204" pitchFamily="34" charset="0"/>
              <a:buChar char="•"/>
            </a:pPr>
            <a:r>
              <a:rPr lang="en-US" dirty="0">
                <a:solidFill>
                  <a:schemeClr val="accent1"/>
                </a:solidFill>
              </a:rPr>
              <a:t>Initiative- 976- Limits Motor Vehicle Taxes Fees Measure</a:t>
            </a:r>
          </a:p>
          <a:p>
            <a:pPr marL="800100" lvl="1" indent="-342900" algn="l">
              <a:buFont typeface="Arial" panose="020B0604020202020204" pitchFamily="34" charset="0"/>
              <a:buChar char="•"/>
            </a:pPr>
            <a:r>
              <a:rPr lang="en-US" u="sng" dirty="0">
                <a:solidFill>
                  <a:schemeClr val="accent1"/>
                </a:solidFill>
              </a:rPr>
              <a:t>Yes: 53%</a:t>
            </a:r>
          </a:p>
          <a:p>
            <a:pPr marL="800100" lvl="1" indent="-342900" algn="l">
              <a:buFont typeface="Arial" panose="020B0604020202020204" pitchFamily="34" charset="0"/>
              <a:buChar char="•"/>
            </a:pPr>
            <a:r>
              <a:rPr lang="en-US" dirty="0">
                <a:solidFill>
                  <a:schemeClr val="accent1"/>
                </a:solidFill>
              </a:rPr>
              <a:t>No:  47%</a:t>
            </a:r>
          </a:p>
          <a:p>
            <a:pPr marL="342900" indent="-342900" algn="l">
              <a:buFont typeface="Arial" panose="020B0604020202020204" pitchFamily="34" charset="0"/>
              <a:buChar char="•"/>
            </a:pPr>
            <a:r>
              <a:rPr lang="en-US" dirty="0">
                <a:solidFill>
                  <a:schemeClr val="accent1"/>
                </a:solidFill>
              </a:rPr>
              <a:t>Spokane Proposition No. 1-  End Secrecy in public negotiations with government union.</a:t>
            </a:r>
          </a:p>
          <a:p>
            <a:pPr marL="800100" lvl="1" indent="-342900" algn="l">
              <a:buFont typeface="Arial" panose="020B0604020202020204" pitchFamily="34" charset="0"/>
              <a:buChar char="•"/>
            </a:pPr>
            <a:r>
              <a:rPr lang="en-US" u="sng" dirty="0">
                <a:solidFill>
                  <a:schemeClr val="accent1"/>
                </a:solidFill>
              </a:rPr>
              <a:t>Yes: 78%</a:t>
            </a:r>
          </a:p>
          <a:p>
            <a:pPr marL="800100" lvl="1" indent="-342900" algn="l">
              <a:buFont typeface="Arial" panose="020B0604020202020204" pitchFamily="34" charset="0"/>
              <a:buChar char="•"/>
            </a:pPr>
            <a:r>
              <a:rPr lang="en-US" dirty="0">
                <a:solidFill>
                  <a:schemeClr val="accent1"/>
                </a:solidFill>
              </a:rPr>
              <a:t>No: 22%</a:t>
            </a:r>
          </a:p>
          <a:p>
            <a:pPr marL="342900" indent="-342900" algn="l">
              <a:buFont typeface="Arial" panose="020B0604020202020204" pitchFamily="34" charset="0"/>
              <a:buChar char="•"/>
            </a:pPr>
            <a:r>
              <a:rPr lang="en-US" dirty="0">
                <a:solidFill>
                  <a:schemeClr val="accent1"/>
                </a:solidFill>
              </a:rPr>
              <a:t>Spokane Proposition No.2 –  Prohibit imposition of local Income Tax</a:t>
            </a:r>
          </a:p>
          <a:p>
            <a:pPr marL="800100" lvl="1" indent="-342900" algn="l">
              <a:buFont typeface="Arial" panose="020B0604020202020204" pitchFamily="34" charset="0"/>
              <a:buChar char="•"/>
            </a:pPr>
            <a:r>
              <a:rPr lang="en-US" u="sng" dirty="0">
                <a:solidFill>
                  <a:schemeClr val="accent1"/>
                </a:solidFill>
              </a:rPr>
              <a:t>Yes: 73%</a:t>
            </a:r>
          </a:p>
          <a:p>
            <a:pPr marL="800100" lvl="1" indent="-342900" algn="l">
              <a:buFont typeface="Arial" panose="020B0604020202020204" pitchFamily="34" charset="0"/>
              <a:buChar char="•"/>
            </a:pPr>
            <a:r>
              <a:rPr lang="en-US" dirty="0">
                <a:solidFill>
                  <a:schemeClr val="accent1"/>
                </a:solidFill>
              </a:rPr>
              <a:t>No: 27%</a:t>
            </a:r>
          </a:p>
          <a:p>
            <a:pPr algn="l"/>
            <a:r>
              <a:rPr lang="en-US" dirty="0">
                <a:solidFill>
                  <a:schemeClr val="accent1">
                    <a:lumMod val="75000"/>
                  </a:schemeClr>
                </a:solidFill>
              </a:rPr>
              <a:t>	</a:t>
            </a:r>
          </a:p>
          <a:p>
            <a:endParaRPr lang="en-US" dirty="0"/>
          </a:p>
        </p:txBody>
      </p:sp>
    </p:spTree>
    <p:extLst>
      <p:ext uri="{BB962C8B-B14F-4D97-AF65-F5344CB8AC3E}">
        <p14:creationId xmlns:p14="http://schemas.microsoft.com/office/powerpoint/2010/main" val="3108124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252760" y="25765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32156" y="514881"/>
            <a:ext cx="8489795" cy="566042"/>
          </a:xfrm>
        </p:spPr>
        <p:txBody>
          <a:bodyPr>
            <a:normAutofit fontScale="90000"/>
          </a:bodyPr>
          <a:lstStyle/>
          <a:p>
            <a:r>
              <a:rPr lang="en-US" dirty="0"/>
              <a:t>Impact of 976</a:t>
            </a:r>
          </a:p>
        </p:txBody>
      </p:sp>
      <p:sp>
        <p:nvSpPr>
          <p:cNvPr id="10" name="Subtitle 9">
            <a:extLst>
              <a:ext uri="{FF2B5EF4-FFF2-40B4-BE49-F238E27FC236}">
                <a16:creationId xmlns:a16="http://schemas.microsoft.com/office/drawing/2014/main" id="{9DD90886-95D1-46F2-A515-6886DE9CC92C}"/>
              </a:ext>
            </a:extLst>
          </p:cNvPr>
          <p:cNvSpPr>
            <a:spLocks noGrp="1"/>
          </p:cNvSpPr>
          <p:nvPr>
            <p:ph type="subTitle" idx="1"/>
          </p:nvPr>
        </p:nvSpPr>
        <p:spPr>
          <a:xfrm>
            <a:off x="252759" y="1238255"/>
            <a:ext cx="11351941" cy="5342179"/>
          </a:xfrm>
        </p:spPr>
        <p:txBody>
          <a:bodyPr>
            <a:normAutofit fontScale="92500" lnSpcReduction="10000"/>
          </a:bodyPr>
          <a:lstStyle/>
          <a:p>
            <a:pPr marL="342900" indent="-342900" algn="l">
              <a:buFont typeface="Arial" panose="020B0604020202020204" pitchFamily="34" charset="0"/>
              <a:buChar char="•"/>
            </a:pPr>
            <a:r>
              <a:rPr lang="en-US" sz="2200" dirty="0">
                <a:solidFill>
                  <a:schemeClr val="accent1"/>
                </a:solidFill>
              </a:rPr>
              <a:t>Whatcom County was one of four counties that rejected 976</a:t>
            </a:r>
          </a:p>
          <a:p>
            <a:pPr marL="342900" indent="-342900" algn="l">
              <a:buFont typeface="Arial" panose="020B0604020202020204" pitchFamily="34" charset="0"/>
              <a:buChar char="•"/>
            </a:pPr>
            <a:endParaRPr lang="en-US" sz="2200" dirty="0">
              <a:solidFill>
                <a:schemeClr val="accent1"/>
              </a:solidFill>
            </a:endParaRPr>
          </a:p>
          <a:p>
            <a:pPr marL="342900" indent="-342900" algn="l">
              <a:buFont typeface="Arial" panose="020B0604020202020204" pitchFamily="34" charset="0"/>
              <a:buChar char="•"/>
            </a:pPr>
            <a:r>
              <a:rPr lang="en-US" sz="2200" dirty="0">
                <a:solidFill>
                  <a:schemeClr val="accent1"/>
                </a:solidFill>
              </a:rPr>
              <a:t>53% did not approve 47% approved</a:t>
            </a:r>
          </a:p>
          <a:p>
            <a:pPr marL="342900" indent="-342900" algn="l">
              <a:buFont typeface="Arial" panose="020B0604020202020204" pitchFamily="34" charset="0"/>
              <a:buChar char="•"/>
            </a:pPr>
            <a:endParaRPr lang="en-US" sz="2200" dirty="0">
              <a:solidFill>
                <a:schemeClr val="accent1"/>
              </a:solidFill>
            </a:endParaRPr>
          </a:p>
          <a:p>
            <a:pPr marL="342900" indent="-342900" algn="l">
              <a:buFont typeface="Arial" panose="020B0604020202020204" pitchFamily="34" charset="0"/>
              <a:buChar char="•"/>
            </a:pPr>
            <a:r>
              <a:rPr lang="en-US" sz="2200" dirty="0">
                <a:solidFill>
                  <a:schemeClr val="accent1"/>
                </a:solidFill>
              </a:rPr>
              <a:t>The passage of Initiative 976 represents a way that both Puget Sound and statewide voters registered their frustration with ever increasing car tab taxes and fees</a:t>
            </a:r>
          </a:p>
          <a:p>
            <a:pPr marL="342900" indent="-342900" algn="l">
              <a:buFont typeface="Arial" panose="020B0604020202020204" pitchFamily="34" charset="0"/>
              <a:buChar char="•"/>
            </a:pPr>
            <a:endParaRPr lang="en-US" sz="2200" dirty="0">
              <a:solidFill>
                <a:schemeClr val="accent1"/>
              </a:solidFill>
            </a:endParaRPr>
          </a:p>
          <a:p>
            <a:pPr marL="342900" indent="-342900" algn="l">
              <a:buFont typeface="Arial" panose="020B0604020202020204" pitchFamily="34" charset="0"/>
              <a:buChar char="•"/>
            </a:pPr>
            <a:r>
              <a:rPr lang="en-US" sz="2200" dirty="0">
                <a:solidFill>
                  <a:schemeClr val="accent1"/>
                </a:solidFill>
              </a:rPr>
              <a:t>Residents in Puget Sound who live in Sound Transit’s taxing district have asked Sound Transit and lawmakers for car tab tax relief for three years, ever since they discovered that Sound Transit imposed a car tab tax in 2016 that relied heavily on overvaluing vehicles.</a:t>
            </a:r>
          </a:p>
          <a:p>
            <a:pPr marL="342900" indent="-342900" algn="l">
              <a:buFont typeface="Arial" panose="020B0604020202020204" pitchFamily="34" charset="0"/>
              <a:buChar char="•"/>
            </a:pPr>
            <a:endParaRPr lang="en-US" sz="2200" dirty="0">
              <a:solidFill>
                <a:schemeClr val="accent1"/>
              </a:solidFill>
            </a:endParaRPr>
          </a:p>
          <a:p>
            <a:pPr marL="342900" indent="-342900" algn="l">
              <a:buFont typeface="Arial" panose="020B0604020202020204" pitchFamily="34" charset="0"/>
              <a:buChar char="•"/>
            </a:pPr>
            <a:r>
              <a:rPr lang="en-US" sz="2200" dirty="0">
                <a:solidFill>
                  <a:schemeClr val="accent1"/>
                </a:solidFill>
              </a:rPr>
              <a:t>Concerned that they are not getting the improvements that they paid for</a:t>
            </a:r>
          </a:p>
          <a:p>
            <a:pPr marL="342900" indent="-342900" algn="l">
              <a:buFont typeface="Arial" panose="020B0604020202020204" pitchFamily="34" charset="0"/>
              <a:buChar char="•"/>
            </a:pPr>
            <a:endParaRPr lang="en-US" sz="2200" dirty="0">
              <a:solidFill>
                <a:schemeClr val="accent1"/>
              </a:solidFill>
            </a:endParaRPr>
          </a:p>
          <a:p>
            <a:pPr marL="342900" indent="-342900" algn="l">
              <a:buFont typeface="Arial" panose="020B0604020202020204" pitchFamily="34" charset="0"/>
              <a:buChar char="•"/>
            </a:pPr>
            <a:r>
              <a:rPr lang="en-US" sz="2200" dirty="0">
                <a:solidFill>
                  <a:schemeClr val="accent1"/>
                </a:solidFill>
              </a:rPr>
              <a:t>Much of the fiscal impact over the next six years- about 46% is on Sound Transit. 8% comes out of the state’s Motor Vehicle Fund, which exclusively funds roads and bridges</a:t>
            </a:r>
          </a:p>
          <a:p>
            <a:pPr marL="342900" indent="-342900" algn="l">
              <a:buFont typeface="Arial" panose="020B0604020202020204" pitchFamily="34" charset="0"/>
              <a:buChar char="•"/>
            </a:pPr>
            <a:endParaRPr lang="en-US" dirty="0">
              <a:solidFill>
                <a:schemeClr val="accent1"/>
              </a:solidFill>
            </a:endParaRPr>
          </a:p>
          <a:p>
            <a:pPr marL="342900" indent="-342900" algn="l">
              <a:buFont typeface="Arial" panose="020B0604020202020204" pitchFamily="34" charset="0"/>
              <a:buChar char="•"/>
            </a:pPr>
            <a:endParaRPr lang="en-US" dirty="0">
              <a:solidFill>
                <a:schemeClr val="accent1"/>
              </a:solidFill>
            </a:endParaRPr>
          </a:p>
          <a:p>
            <a:pPr marL="342900" indent="-342900" algn="l">
              <a:buFont typeface="Arial" panose="020B0604020202020204" pitchFamily="34" charset="0"/>
              <a:buChar char="•"/>
            </a:pPr>
            <a:endParaRPr lang="en-US" dirty="0">
              <a:solidFill>
                <a:schemeClr val="accent1"/>
              </a:solidFill>
            </a:endParaRPr>
          </a:p>
        </p:txBody>
      </p:sp>
    </p:spTree>
    <p:extLst>
      <p:ext uri="{BB962C8B-B14F-4D97-AF65-F5344CB8AC3E}">
        <p14:creationId xmlns:p14="http://schemas.microsoft.com/office/powerpoint/2010/main" val="24966097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252760" y="25765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23277" y="465880"/>
            <a:ext cx="8489795" cy="566042"/>
          </a:xfrm>
        </p:spPr>
        <p:txBody>
          <a:bodyPr>
            <a:normAutofit fontScale="90000"/>
          </a:bodyPr>
          <a:lstStyle/>
          <a:p>
            <a:r>
              <a:rPr lang="en-US" dirty="0"/>
              <a:t>Impact of 976</a:t>
            </a:r>
          </a:p>
        </p:txBody>
      </p:sp>
      <p:sp>
        <p:nvSpPr>
          <p:cNvPr id="10" name="Subtitle 9">
            <a:extLst>
              <a:ext uri="{FF2B5EF4-FFF2-40B4-BE49-F238E27FC236}">
                <a16:creationId xmlns:a16="http://schemas.microsoft.com/office/drawing/2014/main" id="{9DD90886-95D1-46F2-A515-6886DE9CC92C}"/>
              </a:ext>
            </a:extLst>
          </p:cNvPr>
          <p:cNvSpPr>
            <a:spLocks noGrp="1"/>
          </p:cNvSpPr>
          <p:nvPr>
            <p:ph type="subTitle" idx="1"/>
          </p:nvPr>
        </p:nvSpPr>
        <p:spPr>
          <a:xfrm>
            <a:off x="252760" y="1031922"/>
            <a:ext cx="11351941" cy="5140171"/>
          </a:xfrm>
        </p:spPr>
        <p:txBody>
          <a:bodyPr>
            <a:noAutofit/>
          </a:bodyPr>
          <a:lstStyle/>
          <a:p>
            <a:pPr marL="342900" indent="-342900" algn="l">
              <a:buFont typeface="Arial" panose="020B0604020202020204" pitchFamily="34" charset="0"/>
              <a:buChar char="•"/>
            </a:pPr>
            <a:endParaRPr lang="en-US" sz="1700" dirty="0">
              <a:solidFill>
                <a:schemeClr val="accent1"/>
              </a:solidFill>
            </a:endParaRPr>
          </a:p>
          <a:p>
            <a:pPr marL="342900" indent="-342900" algn="l">
              <a:buFont typeface="Arial" panose="020B0604020202020204" pitchFamily="34" charset="0"/>
              <a:buChar char="•"/>
            </a:pPr>
            <a:r>
              <a:rPr lang="en-US" sz="2000" dirty="0">
                <a:solidFill>
                  <a:schemeClr val="accent1"/>
                </a:solidFill>
              </a:rPr>
              <a:t>The initiative is being challenged by the City of Seattle and King County, primarily whether transit agencies violates the single subject. WPC will track its impacts in the coming year at both state, local and judicial levels</a:t>
            </a:r>
          </a:p>
          <a:p>
            <a:pPr marL="342900" indent="-342900" algn="l">
              <a:buFont typeface="Arial" panose="020B0604020202020204" pitchFamily="34" charset="0"/>
              <a:buChar char="•"/>
            </a:pPr>
            <a:endParaRPr lang="en-US" sz="2000" dirty="0">
              <a:solidFill>
                <a:schemeClr val="accent1"/>
              </a:solidFill>
            </a:endParaRPr>
          </a:p>
          <a:p>
            <a:pPr marL="342900" indent="-342900" algn="l">
              <a:buFont typeface="Arial" panose="020B0604020202020204" pitchFamily="34" charset="0"/>
              <a:buChar char="•"/>
            </a:pPr>
            <a:r>
              <a:rPr lang="en-US" sz="2000" dirty="0">
                <a:solidFill>
                  <a:schemeClr val="accent1"/>
                </a:solidFill>
              </a:rPr>
              <a:t>Initiative does not impact either of the two class action lawsuits against Sound Transit</a:t>
            </a:r>
          </a:p>
          <a:p>
            <a:pPr marL="342900" indent="-342900" algn="l">
              <a:buFont typeface="Arial" panose="020B0604020202020204" pitchFamily="34" charset="0"/>
              <a:buChar char="•"/>
            </a:pPr>
            <a:endParaRPr lang="en-US" sz="2000" dirty="0">
              <a:solidFill>
                <a:schemeClr val="accent1"/>
              </a:solidFill>
            </a:endParaRPr>
          </a:p>
          <a:p>
            <a:pPr marL="342900" indent="-342900" algn="l">
              <a:buFont typeface="Arial" panose="020B0604020202020204" pitchFamily="34" charset="0"/>
              <a:buChar char="•"/>
            </a:pPr>
            <a:r>
              <a:rPr lang="en-US" sz="2000" dirty="0">
                <a:solidFill>
                  <a:schemeClr val="accent1"/>
                </a:solidFill>
              </a:rPr>
              <a:t>Single subject: The Initiative does contain multiple subjects</a:t>
            </a:r>
          </a:p>
          <a:p>
            <a:pPr marL="342900" indent="-342900" algn="l">
              <a:buFont typeface="Arial" panose="020B0604020202020204" pitchFamily="34" charset="0"/>
              <a:buChar char="•"/>
            </a:pPr>
            <a:endParaRPr lang="en-US" sz="2000" dirty="0">
              <a:solidFill>
                <a:schemeClr val="accent1"/>
              </a:solidFill>
            </a:endParaRPr>
          </a:p>
          <a:p>
            <a:pPr marL="342900" indent="-342900" algn="l">
              <a:buFont typeface="Arial" panose="020B0604020202020204" pitchFamily="34" charset="0"/>
              <a:buChar char="•"/>
            </a:pPr>
            <a:r>
              <a:rPr lang="en-US" sz="2000" dirty="0">
                <a:solidFill>
                  <a:schemeClr val="accent1"/>
                </a:solidFill>
              </a:rPr>
              <a:t>Impairing contracts: Sound Transit has issued bonds that obligated its car tab tax money to repaying debt, whether or not Sound Transit loses enough money that it would impair their contracts with bondholders</a:t>
            </a:r>
          </a:p>
          <a:p>
            <a:pPr marL="342900" indent="-342900" algn="l">
              <a:buFont typeface="Arial" panose="020B0604020202020204" pitchFamily="34" charset="0"/>
              <a:buChar char="•"/>
            </a:pPr>
            <a:endParaRPr lang="en-US" sz="2000" dirty="0">
              <a:solidFill>
                <a:schemeClr val="accent1"/>
              </a:solidFill>
            </a:endParaRPr>
          </a:p>
          <a:p>
            <a:pPr marL="342900" indent="-342900" algn="l">
              <a:buFont typeface="Arial" panose="020B0604020202020204" pitchFamily="34" charset="0"/>
              <a:buChar char="•"/>
            </a:pPr>
            <a:r>
              <a:rPr lang="en-US" sz="2000" dirty="0">
                <a:solidFill>
                  <a:schemeClr val="accent1"/>
                </a:solidFill>
              </a:rPr>
              <a:t>Legislature will backfill lost revenue or cut projects. They should prioritize revenue that was anticipated for roads and bridges at the State and Local levels.</a:t>
            </a:r>
          </a:p>
        </p:txBody>
      </p:sp>
    </p:spTree>
    <p:extLst>
      <p:ext uri="{BB962C8B-B14F-4D97-AF65-F5344CB8AC3E}">
        <p14:creationId xmlns:p14="http://schemas.microsoft.com/office/powerpoint/2010/main" val="780905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434898"/>
            <a:ext cx="11351941" cy="623353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23278" y="724830"/>
            <a:ext cx="9144000" cy="889426"/>
          </a:xfrm>
        </p:spPr>
        <p:txBody>
          <a:bodyPr>
            <a:noAutofit/>
          </a:bodyPr>
          <a:lstStyle/>
          <a:p>
            <a:r>
              <a:rPr lang="en-US" sz="4000" dirty="0"/>
              <a:t>Looking Ahead to 2020 and Legislative Session</a:t>
            </a:r>
          </a:p>
        </p:txBody>
      </p:sp>
      <p:sp>
        <p:nvSpPr>
          <p:cNvPr id="10" name="Subtitle 9">
            <a:extLst>
              <a:ext uri="{FF2B5EF4-FFF2-40B4-BE49-F238E27FC236}">
                <a16:creationId xmlns:a16="http://schemas.microsoft.com/office/drawing/2014/main" id="{9DD90886-95D1-46F2-A515-6886DE9CC92C}"/>
              </a:ext>
            </a:extLst>
          </p:cNvPr>
          <p:cNvSpPr>
            <a:spLocks noGrp="1"/>
          </p:cNvSpPr>
          <p:nvPr>
            <p:ph type="subTitle" idx="1"/>
          </p:nvPr>
        </p:nvSpPr>
        <p:spPr>
          <a:xfrm>
            <a:off x="420029" y="1654527"/>
            <a:ext cx="11351941" cy="5203473"/>
          </a:xfrm>
        </p:spPr>
        <p:txBody>
          <a:bodyPr>
            <a:normAutofit fontScale="85000" lnSpcReduction="20000"/>
          </a:bodyPr>
          <a:lstStyle/>
          <a:p>
            <a:pPr marL="342900" indent="-342900" algn="l">
              <a:buFont typeface="Arial" panose="020B0604020202020204" pitchFamily="34" charset="0"/>
              <a:buChar char="•"/>
            </a:pPr>
            <a:r>
              <a:rPr lang="en-US" dirty="0">
                <a:solidFill>
                  <a:schemeClr val="accent1"/>
                </a:solidFill>
              </a:rPr>
              <a:t>Capital gains tax rate proposal was 7.9%, and would be the first stand-alone capital gains income tax in the country; with possible ballot referendum in 2020</a:t>
            </a:r>
          </a:p>
          <a:p>
            <a:pPr marL="342900" indent="-342900" algn="l">
              <a:buFont typeface="Arial" panose="020B0604020202020204" pitchFamily="34" charset="0"/>
              <a:buChar char="•"/>
            </a:pPr>
            <a:endParaRPr lang="en-US" dirty="0">
              <a:solidFill>
                <a:schemeClr val="accent1"/>
              </a:solidFill>
            </a:endParaRPr>
          </a:p>
          <a:p>
            <a:pPr marL="342900" indent="-342900" algn="l">
              <a:buFont typeface="Arial" panose="020B0604020202020204" pitchFamily="34" charset="0"/>
              <a:buChar char="•"/>
            </a:pPr>
            <a:r>
              <a:rPr lang="en-US" dirty="0">
                <a:solidFill>
                  <a:schemeClr val="accent1"/>
                </a:solidFill>
              </a:rPr>
              <a:t>I-976 “replacement” taxes (carbon, capital gains, more local options)</a:t>
            </a:r>
          </a:p>
          <a:p>
            <a:pPr marL="342900" indent="-342900" algn="l">
              <a:buFont typeface="Arial" panose="020B0604020202020204" pitchFamily="34" charset="0"/>
              <a:buChar char="•"/>
            </a:pPr>
            <a:endParaRPr lang="en-US" dirty="0">
              <a:solidFill>
                <a:schemeClr val="accent1"/>
              </a:solidFill>
            </a:endParaRPr>
          </a:p>
          <a:p>
            <a:pPr marL="342900" indent="-342900" algn="l">
              <a:buFont typeface="Arial" panose="020B0604020202020204" pitchFamily="34" charset="0"/>
              <a:buChar char="•"/>
            </a:pPr>
            <a:r>
              <a:rPr lang="en-US" dirty="0">
                <a:solidFill>
                  <a:schemeClr val="accent1"/>
                </a:solidFill>
              </a:rPr>
              <a:t>Carbon tax / Cap and trade: could be back post I-1631 in some form despite 56% / 44% vote against it in 2018 – possible 2020 ballot measure</a:t>
            </a:r>
          </a:p>
          <a:p>
            <a:pPr marL="342900" indent="-342900" algn="l">
              <a:buFont typeface="Arial" panose="020B0604020202020204" pitchFamily="34" charset="0"/>
              <a:buChar char="•"/>
            </a:pPr>
            <a:endParaRPr lang="en-US" dirty="0">
              <a:solidFill>
                <a:schemeClr val="accent1"/>
              </a:solidFill>
            </a:endParaRPr>
          </a:p>
          <a:p>
            <a:pPr marL="342900" indent="-342900" algn="l">
              <a:buFont typeface="Arial" panose="020B0604020202020204" pitchFamily="34" charset="0"/>
              <a:buChar char="•"/>
            </a:pPr>
            <a:r>
              <a:rPr lang="en-US" dirty="0">
                <a:solidFill>
                  <a:schemeClr val="accent1"/>
                </a:solidFill>
              </a:rPr>
              <a:t>Statewide restrictive scheduling based on Seattle’s</a:t>
            </a:r>
          </a:p>
          <a:p>
            <a:pPr marL="342900" indent="-342900" algn="l">
              <a:buFont typeface="Arial" panose="020B0604020202020204" pitchFamily="34" charset="0"/>
              <a:buChar char="•"/>
            </a:pPr>
            <a:endParaRPr lang="en-US" dirty="0">
              <a:solidFill>
                <a:schemeClr val="accent1"/>
              </a:solidFill>
            </a:endParaRPr>
          </a:p>
          <a:p>
            <a:pPr marL="342900" indent="-342900" algn="l">
              <a:buFont typeface="Arial" panose="020B0604020202020204" pitchFamily="34" charset="0"/>
              <a:buChar char="•"/>
            </a:pPr>
            <a:r>
              <a:rPr lang="en-US" dirty="0">
                <a:solidFill>
                  <a:schemeClr val="accent1"/>
                </a:solidFill>
              </a:rPr>
              <a:t>Statewide rent control (also similar to what Seattle is looking at)</a:t>
            </a:r>
          </a:p>
          <a:p>
            <a:pPr marL="342900" indent="-342900" algn="l">
              <a:buFont typeface="Arial" panose="020B0604020202020204" pitchFamily="34" charset="0"/>
              <a:buChar char="•"/>
            </a:pPr>
            <a:endParaRPr lang="en-US" dirty="0">
              <a:solidFill>
                <a:schemeClr val="accent1"/>
              </a:solidFill>
            </a:endParaRPr>
          </a:p>
          <a:p>
            <a:pPr marL="342900" indent="-342900" algn="l">
              <a:buFont typeface="Arial" panose="020B0604020202020204" pitchFamily="34" charset="0"/>
              <a:buChar char="•"/>
            </a:pPr>
            <a:r>
              <a:rPr lang="en-US" dirty="0">
                <a:solidFill>
                  <a:schemeClr val="accent1"/>
                </a:solidFill>
              </a:rPr>
              <a:t>WPC recommendation: Remote testimony expanded to House for 2020 (3 committees to start); Senate implemented it for all committees in 2019</a:t>
            </a:r>
          </a:p>
          <a:p>
            <a:pPr marL="342900" indent="-342900" algn="l">
              <a:buFont typeface="Arial" panose="020B0604020202020204" pitchFamily="34" charset="0"/>
              <a:buChar char="•"/>
            </a:pPr>
            <a:endParaRPr lang="en-US" dirty="0">
              <a:solidFill>
                <a:schemeClr val="accent1"/>
              </a:solidFill>
            </a:endParaRPr>
          </a:p>
          <a:p>
            <a:pPr marL="342900" indent="-342900" algn="l">
              <a:buFont typeface="Arial" panose="020B0604020202020204" pitchFamily="34" charset="0"/>
              <a:buChar char="•"/>
            </a:pPr>
            <a:r>
              <a:rPr lang="en-US" dirty="0">
                <a:solidFill>
                  <a:schemeClr val="accent1"/>
                </a:solidFill>
              </a:rPr>
              <a:t>Bellingham is one of the four locations in the House</a:t>
            </a:r>
          </a:p>
          <a:p>
            <a:endParaRPr lang="en-US" dirty="0"/>
          </a:p>
        </p:txBody>
      </p:sp>
    </p:spTree>
    <p:extLst>
      <p:ext uri="{BB962C8B-B14F-4D97-AF65-F5344CB8AC3E}">
        <p14:creationId xmlns:p14="http://schemas.microsoft.com/office/powerpoint/2010/main" val="16581853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43489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23278" y="1014762"/>
            <a:ext cx="9144000" cy="889426"/>
          </a:xfrm>
        </p:spPr>
        <p:txBody>
          <a:bodyPr>
            <a:normAutofit fontScale="90000"/>
          </a:bodyPr>
          <a:lstStyle/>
          <a:p>
            <a:r>
              <a:rPr lang="en-US" sz="4400" dirty="0"/>
              <a:t>Fighting a Capital Gains Income Tax in 2020</a:t>
            </a:r>
          </a:p>
        </p:txBody>
      </p:sp>
      <p:sp>
        <p:nvSpPr>
          <p:cNvPr id="10" name="Subtitle 9">
            <a:extLst>
              <a:ext uri="{FF2B5EF4-FFF2-40B4-BE49-F238E27FC236}">
                <a16:creationId xmlns:a16="http://schemas.microsoft.com/office/drawing/2014/main" id="{9DD90886-95D1-46F2-A515-6886DE9CC92C}"/>
              </a:ext>
            </a:extLst>
          </p:cNvPr>
          <p:cNvSpPr>
            <a:spLocks noGrp="1"/>
          </p:cNvSpPr>
          <p:nvPr>
            <p:ph type="subTitle" idx="1"/>
          </p:nvPr>
        </p:nvSpPr>
        <p:spPr>
          <a:xfrm>
            <a:off x="1423639" y="2674367"/>
            <a:ext cx="9144000" cy="3748735"/>
          </a:xfrm>
        </p:spPr>
        <p:txBody>
          <a:bodyPr>
            <a:normAutofit/>
          </a:bodyPr>
          <a:lstStyle/>
          <a:p>
            <a:pPr marL="342900" indent="-342900" algn="l">
              <a:buFont typeface="Arial" panose="020B0604020202020204" pitchFamily="34" charset="0"/>
              <a:buChar char="•"/>
            </a:pPr>
            <a:r>
              <a:rPr lang="en-US" dirty="0">
                <a:solidFill>
                  <a:schemeClr val="accent1"/>
                </a:solidFill>
              </a:rPr>
              <a:t>Capital gains taxes are income taxes according to every state and now the IRS; no state calls a capital gains tax on excise tax</a:t>
            </a:r>
          </a:p>
          <a:p>
            <a:pPr marL="342900" indent="-342900" algn="l">
              <a:buFont typeface="Arial" panose="020B0604020202020204" pitchFamily="34" charset="0"/>
              <a:buChar char="•"/>
            </a:pPr>
            <a:endParaRPr lang="en-US" dirty="0">
              <a:solidFill>
                <a:schemeClr val="accent1"/>
              </a:solidFill>
            </a:endParaRPr>
          </a:p>
          <a:p>
            <a:pPr marL="342900" indent="-342900" algn="l">
              <a:buFont typeface="Arial" panose="020B0604020202020204" pitchFamily="34" charset="0"/>
              <a:buChar char="•"/>
            </a:pPr>
            <a:r>
              <a:rPr lang="en-US" dirty="0">
                <a:solidFill>
                  <a:schemeClr val="accent1"/>
                </a:solidFill>
              </a:rPr>
              <a:t>Passage would lead to a court challenge on constitutional grounds</a:t>
            </a:r>
          </a:p>
          <a:p>
            <a:pPr marL="342900" indent="-342900" algn="l">
              <a:buFont typeface="Arial" panose="020B0604020202020204" pitchFamily="34" charset="0"/>
              <a:buChar char="•"/>
            </a:pPr>
            <a:endParaRPr lang="en-US" dirty="0">
              <a:solidFill>
                <a:schemeClr val="accent1"/>
              </a:solidFill>
            </a:endParaRPr>
          </a:p>
          <a:p>
            <a:pPr marL="342900" indent="-342900" algn="l">
              <a:buFont typeface="Arial" panose="020B0604020202020204" pitchFamily="34" charset="0"/>
              <a:buChar char="•"/>
            </a:pPr>
            <a:r>
              <a:rPr lang="en-US" dirty="0">
                <a:solidFill>
                  <a:schemeClr val="accent1"/>
                </a:solidFill>
              </a:rPr>
              <a:t>First step to a statewide general income tax</a:t>
            </a:r>
          </a:p>
        </p:txBody>
      </p:sp>
    </p:spTree>
    <p:extLst>
      <p:ext uri="{BB962C8B-B14F-4D97-AF65-F5344CB8AC3E}">
        <p14:creationId xmlns:p14="http://schemas.microsoft.com/office/powerpoint/2010/main" val="3036984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43489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186701" y="434898"/>
            <a:ext cx="9144000" cy="889426"/>
          </a:xfrm>
        </p:spPr>
        <p:txBody>
          <a:bodyPr>
            <a:normAutofit/>
          </a:bodyPr>
          <a:lstStyle/>
          <a:p>
            <a:r>
              <a:rPr lang="en-US" sz="4000" dirty="0"/>
              <a:t>Taxes that go into Effect January 1,2020</a:t>
            </a:r>
          </a:p>
        </p:txBody>
      </p:sp>
      <p:sp>
        <p:nvSpPr>
          <p:cNvPr id="10" name="Subtitle 9">
            <a:extLst>
              <a:ext uri="{FF2B5EF4-FFF2-40B4-BE49-F238E27FC236}">
                <a16:creationId xmlns:a16="http://schemas.microsoft.com/office/drawing/2014/main" id="{9DD90886-95D1-46F2-A515-6886DE9CC92C}"/>
              </a:ext>
            </a:extLst>
          </p:cNvPr>
          <p:cNvSpPr>
            <a:spLocks noGrp="1"/>
          </p:cNvSpPr>
          <p:nvPr>
            <p:ph type="subTitle" idx="1"/>
          </p:nvPr>
        </p:nvSpPr>
        <p:spPr>
          <a:xfrm>
            <a:off x="541942" y="1667375"/>
            <a:ext cx="10112076" cy="4589915"/>
          </a:xfrm>
        </p:spPr>
        <p:txBody>
          <a:bodyPr>
            <a:normAutofit/>
          </a:bodyPr>
          <a:lstStyle/>
          <a:p>
            <a:pPr marL="342900" indent="-342900" algn="l">
              <a:buFont typeface="Arial" panose="020B0604020202020204" pitchFamily="34" charset="0"/>
              <a:buChar char="•"/>
            </a:pPr>
            <a:endParaRPr lang="en-US" sz="1500" dirty="0">
              <a:solidFill>
                <a:schemeClr val="accent1"/>
              </a:solidFill>
            </a:endParaRPr>
          </a:p>
          <a:p>
            <a:pPr marL="342900" indent="-342900" algn="l">
              <a:buFont typeface="Arial" panose="020B0604020202020204" pitchFamily="34" charset="0"/>
              <a:buChar char="•"/>
            </a:pPr>
            <a:r>
              <a:rPr lang="en-US" sz="1500" b="1" dirty="0">
                <a:solidFill>
                  <a:schemeClr val="accent1"/>
                </a:solidFill>
              </a:rPr>
              <a:t>Financial Institution Tax: </a:t>
            </a:r>
          </a:p>
          <a:p>
            <a:pPr marL="800100" lvl="1" indent="-342900" algn="l">
              <a:buFont typeface="Arial" panose="020B0604020202020204" pitchFamily="34" charset="0"/>
              <a:buChar char="•"/>
            </a:pPr>
            <a:r>
              <a:rPr lang="en-US" sz="1500" dirty="0"/>
              <a:t>imposes an additional B&amp;O tax of 1.2 percent on specified financial institutions. The additional tax applies to the business’ income subject to the B&amp;O tax under the service and other activities B&amp;O tax classification.</a:t>
            </a:r>
          </a:p>
          <a:p>
            <a:pPr algn="l"/>
            <a:endParaRPr lang="en-US" sz="1500" dirty="0">
              <a:solidFill>
                <a:schemeClr val="accent1">
                  <a:lumMod val="75000"/>
                </a:schemeClr>
              </a:solidFill>
            </a:endParaRPr>
          </a:p>
          <a:p>
            <a:pPr marL="342900" indent="-342900" algn="l">
              <a:buFont typeface="Arial" panose="020B0604020202020204" pitchFamily="34" charset="0"/>
              <a:buChar char="•"/>
            </a:pPr>
            <a:r>
              <a:rPr lang="en-US" sz="1500" b="1" dirty="0">
                <a:solidFill>
                  <a:schemeClr val="accent1"/>
                </a:solidFill>
              </a:rPr>
              <a:t>Graduated real estate excise tax: </a:t>
            </a:r>
          </a:p>
          <a:p>
            <a:pPr marL="800100" lvl="1" indent="-342900" algn="l">
              <a:buFont typeface="Arial" panose="020B0604020202020204" pitchFamily="34" charset="0"/>
              <a:buChar char="•"/>
            </a:pPr>
            <a:r>
              <a:rPr lang="en-US" sz="1500" dirty="0"/>
              <a:t>creates graduated state real estate excise tax (REET) rates</a:t>
            </a:r>
          </a:p>
          <a:p>
            <a:pPr marL="800100" lvl="1" indent="-342900" algn="l">
              <a:buFont typeface="Arial" panose="020B0604020202020204" pitchFamily="34" charset="0"/>
              <a:buChar char="•"/>
            </a:pPr>
            <a:r>
              <a:rPr lang="en-US" sz="1500" dirty="0"/>
              <a:t>makes changes to transfers of controlling interest</a:t>
            </a:r>
          </a:p>
          <a:p>
            <a:pPr lvl="1" algn="l"/>
            <a:endParaRPr lang="en-US" sz="1500" b="1" dirty="0"/>
          </a:p>
          <a:p>
            <a:pPr marL="342900" indent="-342900" algn="l">
              <a:buFont typeface="Arial" panose="020B0604020202020204" pitchFamily="34" charset="0"/>
              <a:buChar char="•"/>
            </a:pPr>
            <a:r>
              <a:rPr lang="en-US" sz="1500" b="1" dirty="0">
                <a:solidFill>
                  <a:schemeClr val="accent1"/>
                </a:solidFill>
              </a:rPr>
              <a:t>Workforce education B&amp;O surcharges</a:t>
            </a:r>
          </a:p>
          <a:p>
            <a:pPr algn="l"/>
            <a:r>
              <a:rPr lang="en-US" sz="1500" dirty="0">
                <a:solidFill>
                  <a:schemeClr val="accent1"/>
                </a:solidFill>
              </a:rPr>
              <a:t>This bill creates a three-tiered Workforce Education Investment Surcharge. Each tier assesses a surcharge based on a percentage of the service and other activities B&amp;O tax rate of 1.5 percent as follows:</a:t>
            </a:r>
          </a:p>
          <a:p>
            <a:pPr marL="800100" lvl="1" indent="-342900" algn="l">
              <a:buFont typeface="Arial" panose="020B0604020202020204" pitchFamily="34" charset="0"/>
              <a:buChar char="•"/>
            </a:pPr>
            <a:r>
              <a:rPr lang="en-US" sz="1500" dirty="0"/>
              <a:t>a 20 percent surcharge on select businesses</a:t>
            </a:r>
          </a:p>
          <a:p>
            <a:pPr marL="800100" lvl="1" indent="-342900" algn="l">
              <a:buFont typeface="Arial" panose="020B0604020202020204" pitchFamily="34" charset="0"/>
              <a:buChar char="•"/>
            </a:pPr>
            <a:r>
              <a:rPr lang="en-US" sz="1500" dirty="0"/>
              <a:t>a 33.33 percent surcharge on advanced computing businesses with revenue between $25 billion and $100 billion</a:t>
            </a:r>
          </a:p>
          <a:p>
            <a:pPr marL="800100" lvl="1" indent="-342900" algn="l">
              <a:buFont typeface="Arial" panose="020B0604020202020204" pitchFamily="34" charset="0"/>
              <a:buChar char="•"/>
            </a:pPr>
            <a:r>
              <a:rPr lang="en-US" sz="1500" dirty="0"/>
              <a:t>a 66.66 percent surcharge on advanced computing businesses with revenue more than $100 billion</a:t>
            </a:r>
          </a:p>
          <a:p>
            <a:pPr lvl="1" algn="l"/>
            <a:endParaRPr lang="en-US" b="1" dirty="0"/>
          </a:p>
          <a:p>
            <a:pPr lvl="1" algn="l"/>
            <a:endParaRPr lang="en-US" dirty="0"/>
          </a:p>
        </p:txBody>
      </p:sp>
    </p:spTree>
    <p:extLst>
      <p:ext uri="{BB962C8B-B14F-4D97-AF65-F5344CB8AC3E}">
        <p14:creationId xmlns:p14="http://schemas.microsoft.com/office/powerpoint/2010/main" val="22309402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43489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169435" y="574727"/>
            <a:ext cx="8891239" cy="632950"/>
          </a:xfrm>
        </p:spPr>
        <p:txBody>
          <a:bodyPr>
            <a:normAutofit fontScale="90000"/>
          </a:bodyPr>
          <a:lstStyle/>
          <a:p>
            <a:r>
              <a:rPr lang="en-US" sz="4400" dirty="0"/>
              <a:t>Other taxes, in effect second half of 2019</a:t>
            </a:r>
          </a:p>
        </p:txBody>
      </p:sp>
      <p:sp>
        <p:nvSpPr>
          <p:cNvPr id="10" name="Subtitle 9">
            <a:extLst>
              <a:ext uri="{FF2B5EF4-FFF2-40B4-BE49-F238E27FC236}">
                <a16:creationId xmlns:a16="http://schemas.microsoft.com/office/drawing/2014/main" id="{9DD90886-95D1-46F2-A515-6886DE9CC92C}"/>
              </a:ext>
            </a:extLst>
          </p:cNvPr>
          <p:cNvSpPr>
            <a:spLocks noGrp="1"/>
          </p:cNvSpPr>
          <p:nvPr>
            <p:ph type="subTitle" idx="1"/>
          </p:nvPr>
        </p:nvSpPr>
        <p:spPr>
          <a:xfrm>
            <a:off x="483219" y="1196900"/>
            <a:ext cx="11225560" cy="5403442"/>
          </a:xfrm>
        </p:spPr>
        <p:txBody>
          <a:bodyPr>
            <a:noAutofit/>
          </a:bodyPr>
          <a:lstStyle/>
          <a:p>
            <a:pPr marL="285750" indent="-285750" algn="l">
              <a:buFont typeface="Arial" panose="020B0604020202020204" pitchFamily="34" charset="0"/>
              <a:buChar char="•"/>
            </a:pPr>
            <a:endParaRPr lang="en-US" sz="1500" b="1" dirty="0">
              <a:solidFill>
                <a:schemeClr val="accent1"/>
              </a:solidFill>
            </a:endParaRPr>
          </a:p>
          <a:p>
            <a:pPr marL="285750" indent="-285750" algn="l">
              <a:buFont typeface="Arial" panose="020B0604020202020204" pitchFamily="34" charset="0"/>
              <a:buChar char="•"/>
            </a:pPr>
            <a:r>
              <a:rPr lang="en-US" sz="1500" b="1" dirty="0">
                <a:solidFill>
                  <a:schemeClr val="accent1"/>
                </a:solidFill>
              </a:rPr>
              <a:t>Green transportation</a:t>
            </a:r>
            <a:endParaRPr lang="en-US" sz="1500" dirty="0">
              <a:solidFill>
                <a:schemeClr val="accent1"/>
              </a:solidFill>
            </a:endParaRPr>
          </a:p>
          <a:p>
            <a:pPr marL="742950" lvl="1" indent="-285750" algn="l">
              <a:buFont typeface="Arial" panose="020B0604020202020204" pitchFamily="34" charset="0"/>
              <a:buChar char="•"/>
            </a:pPr>
            <a:r>
              <a:rPr lang="en-US" sz="1500" dirty="0"/>
              <a:t>imposes a new annual $75 transportation electrification fee on electric, hybrids, and other alternative fuel vehicles</a:t>
            </a:r>
          </a:p>
          <a:p>
            <a:pPr marL="742950" lvl="1" indent="-285750" algn="l">
              <a:buFont typeface="Arial" panose="020B0604020202020204" pitchFamily="34" charset="0"/>
              <a:buChar char="•"/>
            </a:pPr>
            <a:r>
              <a:rPr lang="en-US" sz="1500" dirty="0"/>
              <a:t>creates a retail sales and use tax exemption on the sale or lease of new alternative fuel passenger vehicles with a selling price plus trade-in amount of $45,000 or less</a:t>
            </a:r>
          </a:p>
          <a:p>
            <a:pPr marL="742950" lvl="1" indent="-285750" algn="l">
              <a:buFont typeface="Arial" panose="020B0604020202020204" pitchFamily="34" charset="0"/>
              <a:buChar char="•"/>
            </a:pPr>
            <a:r>
              <a:rPr lang="en-US" sz="1500" dirty="0"/>
              <a:t>creates a retail sales and use tax exemption on the sale or lease of used alternative fuel passenger vehicles with a selling price plus trade-in amount of $30,000 or less</a:t>
            </a:r>
          </a:p>
          <a:p>
            <a:pPr marL="742950" lvl="1" indent="-285750" algn="l">
              <a:buFont typeface="Arial" panose="020B0604020202020204" pitchFamily="34" charset="0"/>
              <a:buChar char="•"/>
            </a:pPr>
            <a:r>
              <a:rPr lang="en-US" sz="1500" dirty="0"/>
              <a:t>extends and expands the B&amp;O tax and PUT credits for alternative fuel commercial vehicles to include infrastructure to support these vehicles, effective January 1, 2020</a:t>
            </a:r>
          </a:p>
          <a:p>
            <a:pPr marL="742950" lvl="1" indent="-285750" algn="l">
              <a:buFont typeface="Arial" panose="020B0604020202020204" pitchFamily="34" charset="0"/>
              <a:buChar char="•"/>
            </a:pPr>
            <a:r>
              <a:rPr lang="en-US" sz="1500" dirty="0"/>
              <a:t>extends and expands the electric vehicle battery and infrastructure sales and use tax exemptions to include electric batteries or fuel cells for electric buses, sale of zero emission buses, and renewable hydrogen production facilities</a:t>
            </a:r>
          </a:p>
          <a:p>
            <a:pPr marL="742950" lvl="1" indent="-285750" algn="l">
              <a:buFont typeface="Arial" panose="020B0604020202020204" pitchFamily="34" charset="0"/>
              <a:buChar char="•"/>
            </a:pPr>
            <a:r>
              <a:rPr lang="en-US" sz="1500" dirty="0"/>
              <a:t>extends and expands the leasehold excise tax exemption for public land used for electric vehicle charging stations to include hydrogen refueling stations and renewable hydrogen production facilities</a:t>
            </a:r>
          </a:p>
          <a:p>
            <a:pPr marL="742950" lvl="1" indent="-285750" algn="l">
              <a:buFont typeface="Arial" panose="020B0604020202020204" pitchFamily="34" charset="0"/>
              <a:buChar char="•"/>
            </a:pPr>
            <a:r>
              <a:rPr lang="en-US" sz="1500" dirty="0"/>
              <a:t>creates a retail sales and use tax exemption on the sale of vessels using a battery-powered electric marine propulsion system that provides continuous power greater than 15 kW and new vessels equipped with the same size propulsion system</a:t>
            </a:r>
          </a:p>
          <a:p>
            <a:pPr lvl="1" algn="l"/>
            <a:endParaRPr lang="en-US" sz="1500" dirty="0"/>
          </a:p>
          <a:p>
            <a:pPr marL="342900" indent="-342900" algn="l">
              <a:buFont typeface="Arial" panose="020B0604020202020204" pitchFamily="34" charset="0"/>
              <a:buChar char="•"/>
            </a:pPr>
            <a:r>
              <a:rPr lang="en-US" sz="1500" b="1" dirty="0">
                <a:solidFill>
                  <a:schemeClr val="accent1"/>
                </a:solidFill>
              </a:rPr>
              <a:t>Hazardous substance tax on petroleum products</a:t>
            </a:r>
          </a:p>
          <a:p>
            <a:pPr marL="342900" indent="-342900" algn="l">
              <a:buFont typeface="Arial" panose="020B0604020202020204" pitchFamily="34" charset="0"/>
              <a:buChar char="•"/>
            </a:pPr>
            <a:r>
              <a:rPr lang="en-US" sz="1500" b="1" dirty="0">
                <a:solidFill>
                  <a:schemeClr val="accent1"/>
                </a:solidFill>
              </a:rPr>
              <a:t>Non-resident refund program</a:t>
            </a:r>
          </a:p>
          <a:p>
            <a:pPr marL="342900" indent="-342900" algn="l">
              <a:buFont typeface="Arial" panose="020B0604020202020204" pitchFamily="34" charset="0"/>
              <a:buChar char="•"/>
            </a:pPr>
            <a:r>
              <a:rPr lang="en-US" sz="1500" b="1" dirty="0">
                <a:solidFill>
                  <a:schemeClr val="accent1"/>
                </a:solidFill>
              </a:rPr>
              <a:t>Travel agent and tour operator rate</a:t>
            </a:r>
          </a:p>
          <a:p>
            <a:pPr marL="342900" indent="-342900" algn="l">
              <a:buFont typeface="Arial" panose="020B0604020202020204" pitchFamily="34" charset="0"/>
              <a:buChar char="•"/>
            </a:pPr>
            <a:r>
              <a:rPr lang="en-US" sz="1500" b="1" dirty="0">
                <a:solidFill>
                  <a:schemeClr val="accent1"/>
                </a:solidFill>
              </a:rPr>
              <a:t>Vapor products tax</a:t>
            </a:r>
          </a:p>
          <a:p>
            <a:pPr algn="l"/>
            <a:endParaRPr lang="en-US" sz="1300" dirty="0"/>
          </a:p>
          <a:p>
            <a:pPr algn="l"/>
            <a:r>
              <a:rPr lang="en-US" sz="1300" dirty="0"/>
              <a:t> </a:t>
            </a:r>
          </a:p>
          <a:p>
            <a:pPr algn="l"/>
            <a:r>
              <a:rPr lang="en-US" sz="1300" dirty="0"/>
              <a:t> </a:t>
            </a:r>
          </a:p>
          <a:p>
            <a:pPr lvl="1" algn="l"/>
            <a:endParaRPr lang="en-US" dirty="0"/>
          </a:p>
        </p:txBody>
      </p:sp>
    </p:spTree>
    <p:extLst>
      <p:ext uri="{BB962C8B-B14F-4D97-AF65-F5344CB8AC3E}">
        <p14:creationId xmlns:p14="http://schemas.microsoft.com/office/powerpoint/2010/main" val="14004251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512957"/>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222917" y="662790"/>
            <a:ext cx="9144000" cy="889426"/>
          </a:xfrm>
        </p:spPr>
        <p:txBody>
          <a:bodyPr>
            <a:normAutofit/>
          </a:bodyPr>
          <a:lstStyle/>
          <a:p>
            <a:r>
              <a:rPr lang="en-US" sz="4400" dirty="0"/>
              <a:t>WA State Budget </a:t>
            </a:r>
          </a:p>
        </p:txBody>
      </p:sp>
      <p:sp>
        <p:nvSpPr>
          <p:cNvPr id="10" name="Subtitle 9">
            <a:extLst>
              <a:ext uri="{FF2B5EF4-FFF2-40B4-BE49-F238E27FC236}">
                <a16:creationId xmlns:a16="http://schemas.microsoft.com/office/drawing/2014/main" id="{9DD90886-95D1-46F2-A515-6886DE9CC92C}"/>
              </a:ext>
            </a:extLst>
          </p:cNvPr>
          <p:cNvSpPr>
            <a:spLocks noGrp="1"/>
          </p:cNvSpPr>
          <p:nvPr>
            <p:ph type="subTitle" idx="1"/>
          </p:nvPr>
        </p:nvSpPr>
        <p:spPr>
          <a:xfrm>
            <a:off x="1167161" y="1904188"/>
            <a:ext cx="9144000" cy="445855"/>
          </a:xfrm>
        </p:spPr>
        <p:txBody>
          <a:bodyPr/>
          <a:lstStyle/>
          <a:p>
            <a:endParaRPr lang="en-US" dirty="0">
              <a:solidFill>
                <a:schemeClr val="accent1">
                  <a:lumMod val="75000"/>
                </a:schemeClr>
              </a:solidFill>
            </a:endParaRPr>
          </a:p>
          <a:p>
            <a:endParaRPr lang="en-US" dirty="0"/>
          </a:p>
        </p:txBody>
      </p:sp>
      <p:sp>
        <p:nvSpPr>
          <p:cNvPr id="2" name="TextBox 1">
            <a:extLst>
              <a:ext uri="{FF2B5EF4-FFF2-40B4-BE49-F238E27FC236}">
                <a16:creationId xmlns:a16="http://schemas.microsoft.com/office/drawing/2014/main" id="{11A9A1DB-53C6-4C27-8103-DC8D87392CDB}"/>
              </a:ext>
            </a:extLst>
          </p:cNvPr>
          <p:cNvSpPr txBox="1"/>
          <p:nvPr/>
        </p:nvSpPr>
        <p:spPr>
          <a:xfrm>
            <a:off x="535258" y="1564243"/>
            <a:ext cx="11062010" cy="5293757"/>
          </a:xfrm>
          <a:prstGeom prst="rect">
            <a:avLst/>
          </a:prstGeom>
          <a:noFill/>
        </p:spPr>
        <p:txBody>
          <a:bodyPr wrap="square" rtlCol="0">
            <a:spAutoFit/>
          </a:bodyPr>
          <a:lstStyle/>
          <a:p>
            <a:pPr lvl="0"/>
            <a:r>
              <a:rPr lang="en-US" sz="2000" dirty="0">
                <a:solidFill>
                  <a:schemeClr val="accent1"/>
                </a:solidFill>
              </a:rPr>
              <a:t>WA State doesn’t have a revenue problem, it has a spending problem</a:t>
            </a:r>
          </a:p>
          <a:p>
            <a:pPr lvl="0"/>
            <a:endParaRPr lang="en-US" sz="2000" dirty="0">
              <a:solidFill>
                <a:schemeClr val="accent1"/>
              </a:solidFill>
            </a:endParaRPr>
          </a:p>
          <a:p>
            <a:pPr marL="742950" lvl="1" indent="-285750">
              <a:buFont typeface="Arial" panose="020B0604020202020204" pitchFamily="34" charset="0"/>
              <a:buChar char="•"/>
            </a:pPr>
            <a:r>
              <a:rPr lang="en-US" sz="2000" dirty="0">
                <a:solidFill>
                  <a:schemeClr val="accent1"/>
                </a:solidFill>
              </a:rPr>
              <a:t>The 2017-19 state budget is $44.7B and is expected to increase 9% to $52.1B between 2019-21, and to $56B by 2021-23</a:t>
            </a:r>
          </a:p>
          <a:p>
            <a:pPr marL="742950" lvl="1" indent="-285750">
              <a:buFont typeface="Arial" panose="020B0604020202020204" pitchFamily="34" charset="0"/>
              <a:buChar char="•"/>
            </a:pPr>
            <a:endParaRPr lang="en-US" sz="2000" dirty="0">
              <a:solidFill>
                <a:schemeClr val="accent1"/>
              </a:solidFill>
            </a:endParaRPr>
          </a:p>
          <a:p>
            <a:pPr marL="742950" lvl="1" indent="-285750">
              <a:buFont typeface="Arial" panose="020B0604020202020204" pitchFamily="34" charset="0"/>
              <a:buChar char="•"/>
            </a:pPr>
            <a:r>
              <a:rPr lang="en-US" sz="2000" dirty="0">
                <a:solidFill>
                  <a:schemeClr val="accent1"/>
                </a:solidFill>
              </a:rPr>
              <a:t>By contrast, the state’s budget was $34B in 2013-15, and was $30B in 2007-09</a:t>
            </a:r>
          </a:p>
          <a:p>
            <a:pPr lvl="1"/>
            <a:endParaRPr lang="en-US" sz="2000" dirty="0">
              <a:solidFill>
                <a:schemeClr val="accent1"/>
              </a:solidFill>
            </a:endParaRPr>
          </a:p>
          <a:p>
            <a:pPr marL="742950" lvl="1" indent="-285750">
              <a:buFont typeface="Arial" panose="020B0604020202020204" pitchFamily="34" charset="0"/>
              <a:buChar char="•"/>
            </a:pPr>
            <a:r>
              <a:rPr lang="en-US" sz="2000" dirty="0">
                <a:solidFill>
                  <a:schemeClr val="accent1"/>
                </a:solidFill>
              </a:rPr>
              <a:t>State revenue will increase by about 77% over the last 10 years</a:t>
            </a:r>
          </a:p>
          <a:p>
            <a:pPr marL="742950" lvl="1" indent="-285750">
              <a:buFont typeface="Arial" panose="020B0604020202020204" pitchFamily="34" charset="0"/>
              <a:buChar char="•"/>
            </a:pPr>
            <a:endParaRPr lang="en-US" sz="2000" dirty="0">
              <a:solidFill>
                <a:schemeClr val="accent1"/>
              </a:solidFill>
            </a:endParaRPr>
          </a:p>
          <a:p>
            <a:pPr marL="742950" lvl="1" indent="-285750">
              <a:buFont typeface="Arial" panose="020B0604020202020204" pitchFamily="34" charset="0"/>
              <a:buChar char="•"/>
            </a:pPr>
            <a:r>
              <a:rPr lang="en-US" sz="2000" dirty="0">
                <a:solidFill>
                  <a:schemeClr val="accent1"/>
                </a:solidFill>
              </a:rPr>
              <a:t>Meanwhile, state tax revenue has increased 17% to $46B from 2017-19, and with an increase of nearly 80% in the past decade</a:t>
            </a:r>
          </a:p>
          <a:p>
            <a:pPr marL="742950" lvl="1" indent="-285750">
              <a:buFont typeface="Arial" panose="020B0604020202020204" pitchFamily="34" charset="0"/>
              <a:buChar char="•"/>
            </a:pPr>
            <a:endParaRPr lang="en-US" sz="2000" dirty="0">
              <a:solidFill>
                <a:schemeClr val="accent1"/>
              </a:solidFill>
            </a:endParaRPr>
          </a:p>
          <a:p>
            <a:pPr marL="742950" lvl="1" indent="-285750">
              <a:buFont typeface="Arial" panose="020B0604020202020204" pitchFamily="34" charset="0"/>
              <a:buChar char="•"/>
            </a:pPr>
            <a:r>
              <a:rPr lang="en-US" sz="2000" dirty="0">
                <a:solidFill>
                  <a:schemeClr val="accent1"/>
                </a:solidFill>
              </a:rPr>
              <a:t>The state will also bring in more tax revenue in coming years due to the Wayfair online sales tax ruling</a:t>
            </a:r>
          </a:p>
          <a:p>
            <a:pPr lvl="1"/>
            <a:endParaRPr lang="en-US" sz="2000" dirty="0">
              <a:solidFill>
                <a:schemeClr val="accent1"/>
              </a:solidFill>
            </a:endParaRPr>
          </a:p>
          <a:p>
            <a:pPr marL="742950" lvl="1" indent="-285750">
              <a:buFont typeface="Arial" panose="020B0604020202020204" pitchFamily="34" charset="0"/>
              <a:buChar char="•"/>
            </a:pPr>
            <a:r>
              <a:rPr lang="en-US" sz="2000" dirty="0">
                <a:solidFill>
                  <a:schemeClr val="accent1"/>
                </a:solidFill>
              </a:rPr>
              <a:t>Revenue up $447 million since legislative session ended</a:t>
            </a:r>
          </a:p>
          <a:p>
            <a:pPr lvl="1"/>
            <a:endParaRPr lang="en-US" dirty="0"/>
          </a:p>
        </p:txBody>
      </p:sp>
    </p:spTree>
    <p:extLst>
      <p:ext uri="{BB962C8B-B14F-4D97-AF65-F5344CB8AC3E}">
        <p14:creationId xmlns:p14="http://schemas.microsoft.com/office/powerpoint/2010/main" val="1980034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43489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23278" y="1014762"/>
            <a:ext cx="9144000" cy="889426"/>
          </a:xfrm>
        </p:spPr>
        <p:txBody>
          <a:bodyPr>
            <a:normAutofit fontScale="90000"/>
          </a:bodyPr>
          <a:lstStyle/>
          <a:p>
            <a:r>
              <a:rPr lang="en-US" dirty="0"/>
              <a:t>Thank You!</a:t>
            </a:r>
          </a:p>
        </p:txBody>
      </p:sp>
      <p:sp>
        <p:nvSpPr>
          <p:cNvPr id="10" name="Subtitle 9">
            <a:extLst>
              <a:ext uri="{FF2B5EF4-FFF2-40B4-BE49-F238E27FC236}">
                <a16:creationId xmlns:a16="http://schemas.microsoft.com/office/drawing/2014/main" id="{9DD90886-95D1-46F2-A515-6886DE9CC92C}"/>
              </a:ext>
            </a:extLst>
          </p:cNvPr>
          <p:cNvSpPr>
            <a:spLocks noGrp="1"/>
          </p:cNvSpPr>
          <p:nvPr>
            <p:ph type="subTitle" idx="1"/>
          </p:nvPr>
        </p:nvSpPr>
        <p:spPr>
          <a:xfrm>
            <a:off x="1167161" y="1904188"/>
            <a:ext cx="9144000" cy="445855"/>
          </a:xfrm>
        </p:spPr>
        <p:txBody>
          <a:bodyPr/>
          <a:lstStyle/>
          <a:p>
            <a:r>
              <a:rPr lang="en-US" dirty="0">
                <a:solidFill>
                  <a:schemeClr val="accent1"/>
                </a:solidFill>
              </a:rPr>
              <a:t>Questions?</a:t>
            </a:r>
          </a:p>
        </p:txBody>
      </p:sp>
      <p:sp>
        <p:nvSpPr>
          <p:cNvPr id="11" name="TextBox 10">
            <a:extLst>
              <a:ext uri="{FF2B5EF4-FFF2-40B4-BE49-F238E27FC236}">
                <a16:creationId xmlns:a16="http://schemas.microsoft.com/office/drawing/2014/main" id="{BF1D8376-36A9-4E7C-A6A7-FCF762DD84F3}"/>
              </a:ext>
            </a:extLst>
          </p:cNvPr>
          <p:cNvSpPr txBox="1"/>
          <p:nvPr/>
        </p:nvSpPr>
        <p:spPr>
          <a:xfrm>
            <a:off x="3893634" y="2350043"/>
            <a:ext cx="3691053" cy="369332"/>
          </a:xfrm>
          <a:prstGeom prst="rect">
            <a:avLst/>
          </a:prstGeom>
          <a:noFill/>
        </p:spPr>
        <p:txBody>
          <a:bodyPr wrap="square" rtlCol="0">
            <a:spAutoFit/>
          </a:bodyPr>
          <a:lstStyle/>
          <a:p>
            <a:pPr algn="ctr"/>
            <a:r>
              <a:rPr lang="en-US" dirty="0">
                <a:solidFill>
                  <a:schemeClr val="accent1"/>
                </a:solidFill>
              </a:rPr>
              <a:t>dmeadsmith@washingtonpolicy.org</a:t>
            </a:r>
          </a:p>
        </p:txBody>
      </p:sp>
      <p:pic>
        <p:nvPicPr>
          <p:cNvPr id="13" name="Picture 12" descr="A picture containing food&#10;&#10;Description automatically generated">
            <a:extLst>
              <a:ext uri="{FF2B5EF4-FFF2-40B4-BE49-F238E27FC236}">
                <a16:creationId xmlns:a16="http://schemas.microsoft.com/office/drawing/2014/main" id="{624B5D8A-2E9D-44EB-8D2F-30DB7CDD91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3634" y="4646437"/>
            <a:ext cx="4003288" cy="1518047"/>
          </a:xfrm>
          <a:prstGeom prst="rect">
            <a:avLst/>
          </a:prstGeom>
        </p:spPr>
      </p:pic>
    </p:spTree>
    <p:extLst>
      <p:ext uri="{BB962C8B-B14F-4D97-AF65-F5344CB8AC3E}">
        <p14:creationId xmlns:p14="http://schemas.microsoft.com/office/powerpoint/2010/main" val="1630575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8B2CC-327D-4978-A8A9-00983EDE9425}"/>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Washington State Employment</a:t>
            </a:r>
          </a:p>
        </p:txBody>
      </p:sp>
      <p:sp>
        <p:nvSpPr>
          <p:cNvPr id="3" name="Content Placeholder 2">
            <a:extLst>
              <a:ext uri="{FF2B5EF4-FFF2-40B4-BE49-F238E27FC236}">
                <a16:creationId xmlns:a16="http://schemas.microsoft.com/office/drawing/2014/main" id="{ED5CAD03-8C96-41A1-B4D7-59BA4F7677B2}"/>
              </a:ext>
            </a:extLst>
          </p:cNvPr>
          <p:cNvSpPr>
            <a:spLocks noGrp="1"/>
          </p:cNvSpPr>
          <p:nvPr>
            <p:ph idx="1"/>
          </p:nvPr>
        </p:nvSpPr>
        <p:spPr>
          <a:xfrm>
            <a:off x="4976031" y="963877"/>
            <a:ext cx="6377769" cy="4930246"/>
          </a:xfrm>
        </p:spPr>
        <p:txBody>
          <a:bodyPr anchor="ctr">
            <a:normAutofit/>
          </a:bodyPr>
          <a:lstStyle/>
          <a:p>
            <a:r>
              <a:rPr lang="en-US" sz="2400" dirty="0"/>
              <a:t>Hourly earnings are increasing but growth has slowed, 2019 ranging from 3-3.5% increase for hourly earnings</a:t>
            </a:r>
          </a:p>
          <a:p>
            <a:r>
              <a:rPr lang="en-US" sz="2400" dirty="0"/>
              <a:t>Number of Workers receiving layoff notice is the highest since 2009</a:t>
            </a:r>
          </a:p>
          <a:p>
            <a:r>
              <a:rPr lang="en-US" sz="2400" dirty="0"/>
              <a:t>GDP growth is slightly lower this year and next, slightly higher in 2021</a:t>
            </a:r>
          </a:p>
        </p:txBody>
      </p:sp>
    </p:spTree>
    <p:extLst>
      <p:ext uri="{BB962C8B-B14F-4D97-AF65-F5344CB8AC3E}">
        <p14:creationId xmlns:p14="http://schemas.microsoft.com/office/powerpoint/2010/main" val="1350985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43E73-082C-4A05-A2F6-643E3E21F176}"/>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Washington State Employment</a:t>
            </a:r>
          </a:p>
        </p:txBody>
      </p:sp>
      <p:sp>
        <p:nvSpPr>
          <p:cNvPr id="3" name="Content Placeholder 2">
            <a:extLst>
              <a:ext uri="{FF2B5EF4-FFF2-40B4-BE49-F238E27FC236}">
                <a16:creationId xmlns:a16="http://schemas.microsoft.com/office/drawing/2014/main" id="{D756E0A7-8314-4936-9440-03B68EB31633}"/>
              </a:ext>
            </a:extLst>
          </p:cNvPr>
          <p:cNvSpPr>
            <a:spLocks noGrp="1"/>
          </p:cNvSpPr>
          <p:nvPr>
            <p:ph idx="1"/>
          </p:nvPr>
        </p:nvSpPr>
        <p:spPr>
          <a:xfrm>
            <a:off x="4976031" y="963877"/>
            <a:ext cx="6377769" cy="4930246"/>
          </a:xfrm>
        </p:spPr>
        <p:txBody>
          <a:bodyPr anchor="ctr">
            <a:normAutofit/>
          </a:bodyPr>
          <a:lstStyle/>
          <a:p>
            <a:r>
              <a:rPr lang="en-US" sz="2200" dirty="0"/>
              <a:t>Total nonfarm payroll employment rose 1,700 (seasonally adjusted) Between September-October, which was 3,100 less than expected in the September forecast.</a:t>
            </a:r>
          </a:p>
          <a:p>
            <a:r>
              <a:rPr lang="en-US" sz="2200" dirty="0"/>
              <a:t>Seasonally adjusted nonfarm employment in Washington fell by 1,600 in October 2019.</a:t>
            </a:r>
          </a:p>
          <a:p>
            <a:r>
              <a:rPr lang="en-US" sz="2200" dirty="0"/>
              <a:t>Seasonally adjusted private sector lost 1,500 jobs during the month and the public sector lost 100 jobs. </a:t>
            </a:r>
          </a:p>
          <a:p>
            <a:r>
              <a:rPr lang="en-US" sz="2200" dirty="0"/>
              <a:t>Washington’s unemployment rate is 4.3%. The lowest level ever recorded. (4.4% last October)</a:t>
            </a:r>
          </a:p>
        </p:txBody>
      </p:sp>
    </p:spTree>
    <p:extLst>
      <p:ext uri="{BB962C8B-B14F-4D97-AF65-F5344CB8AC3E}">
        <p14:creationId xmlns:p14="http://schemas.microsoft.com/office/powerpoint/2010/main" val="1596501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BF2CF3A-93F5-4AA6-9B27-F48F9FB07531}"/>
              </a:ext>
            </a:extLst>
          </p:cNvPr>
          <p:cNvSpPr/>
          <p:nvPr/>
        </p:nvSpPr>
        <p:spPr>
          <a:xfrm>
            <a:off x="420029" y="43489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E6B869F6-8212-4BC5-9585-E97FB16D9B76}"/>
              </a:ext>
            </a:extLst>
          </p:cNvPr>
          <p:cNvSpPr>
            <a:spLocks noGrp="1"/>
          </p:cNvSpPr>
          <p:nvPr>
            <p:ph type="ctrTitle"/>
          </p:nvPr>
        </p:nvSpPr>
        <p:spPr>
          <a:xfrm>
            <a:off x="1323278" y="1014762"/>
            <a:ext cx="9144000" cy="889426"/>
          </a:xfrm>
        </p:spPr>
        <p:txBody>
          <a:bodyPr>
            <a:noAutofit/>
          </a:bodyPr>
          <a:lstStyle/>
          <a:p>
            <a:r>
              <a:rPr lang="en-US" sz="4000" dirty="0"/>
              <a:t>WA State Employment Projections (nonfarm Payroll Employment)</a:t>
            </a:r>
          </a:p>
        </p:txBody>
      </p:sp>
      <p:graphicFrame>
        <p:nvGraphicFramePr>
          <p:cNvPr id="5" name="Table 5">
            <a:extLst>
              <a:ext uri="{FF2B5EF4-FFF2-40B4-BE49-F238E27FC236}">
                <a16:creationId xmlns:a16="http://schemas.microsoft.com/office/drawing/2014/main" id="{07EFD269-7C27-4447-8D5C-D77F63825564}"/>
              </a:ext>
            </a:extLst>
          </p:cNvPr>
          <p:cNvGraphicFramePr>
            <a:graphicFrameLocks noGrp="1"/>
          </p:cNvGraphicFramePr>
          <p:nvPr>
            <p:extLst>
              <p:ext uri="{D42A27DB-BD31-4B8C-83A1-F6EECF244321}">
                <p14:modId xmlns:p14="http://schemas.microsoft.com/office/powerpoint/2010/main" val="3078362384"/>
              </p:ext>
            </p:extLst>
          </p:nvPr>
        </p:nvGraphicFramePr>
        <p:xfrm>
          <a:off x="804126" y="2743199"/>
          <a:ext cx="10124285" cy="2743201"/>
        </p:xfrm>
        <a:graphic>
          <a:graphicData uri="http://schemas.openxmlformats.org/drawingml/2006/table">
            <a:tbl>
              <a:tblPr firstRow="1" bandRow="1">
                <a:tableStyleId>{5C22544A-7EE6-4342-B048-85BDC9FD1C3A}</a:tableStyleId>
              </a:tblPr>
              <a:tblGrid>
                <a:gridCol w="1747805">
                  <a:extLst>
                    <a:ext uri="{9D8B030D-6E8A-4147-A177-3AD203B41FA5}">
                      <a16:colId xmlns:a16="http://schemas.microsoft.com/office/drawing/2014/main" val="1328538435"/>
                    </a:ext>
                  </a:extLst>
                </a:gridCol>
                <a:gridCol w="1675296">
                  <a:extLst>
                    <a:ext uri="{9D8B030D-6E8A-4147-A177-3AD203B41FA5}">
                      <a16:colId xmlns:a16="http://schemas.microsoft.com/office/drawing/2014/main" val="3621677458"/>
                    </a:ext>
                  </a:extLst>
                </a:gridCol>
                <a:gridCol w="1675296">
                  <a:extLst>
                    <a:ext uri="{9D8B030D-6E8A-4147-A177-3AD203B41FA5}">
                      <a16:colId xmlns:a16="http://schemas.microsoft.com/office/drawing/2014/main" val="2642756576"/>
                    </a:ext>
                  </a:extLst>
                </a:gridCol>
                <a:gridCol w="1675296">
                  <a:extLst>
                    <a:ext uri="{9D8B030D-6E8A-4147-A177-3AD203B41FA5}">
                      <a16:colId xmlns:a16="http://schemas.microsoft.com/office/drawing/2014/main" val="4075241733"/>
                    </a:ext>
                  </a:extLst>
                </a:gridCol>
                <a:gridCol w="1675296">
                  <a:extLst>
                    <a:ext uri="{9D8B030D-6E8A-4147-A177-3AD203B41FA5}">
                      <a16:colId xmlns:a16="http://schemas.microsoft.com/office/drawing/2014/main" val="2719516463"/>
                    </a:ext>
                  </a:extLst>
                </a:gridCol>
                <a:gridCol w="1675296">
                  <a:extLst>
                    <a:ext uri="{9D8B030D-6E8A-4147-A177-3AD203B41FA5}">
                      <a16:colId xmlns:a16="http://schemas.microsoft.com/office/drawing/2014/main" val="400060215"/>
                    </a:ext>
                  </a:extLst>
                </a:gridCol>
              </a:tblGrid>
              <a:tr h="399188">
                <a:tc>
                  <a:txBody>
                    <a:bodyPr/>
                    <a:lstStyle/>
                    <a:p>
                      <a:endParaRPr lang="en-US" dirty="0"/>
                    </a:p>
                  </a:txBody>
                  <a:tcPr/>
                </a:tc>
                <a:tc>
                  <a:txBody>
                    <a:bodyPr/>
                    <a:lstStyle/>
                    <a:p>
                      <a:r>
                        <a:rPr lang="en-US" dirty="0"/>
                        <a:t>2019</a:t>
                      </a:r>
                    </a:p>
                  </a:txBody>
                  <a:tcPr/>
                </a:tc>
                <a:tc>
                  <a:txBody>
                    <a:bodyPr/>
                    <a:lstStyle/>
                    <a:p>
                      <a:r>
                        <a:rPr lang="en-US" dirty="0"/>
                        <a:t>2020</a:t>
                      </a:r>
                    </a:p>
                  </a:txBody>
                  <a:tcPr/>
                </a:tc>
                <a:tc>
                  <a:txBody>
                    <a:bodyPr/>
                    <a:lstStyle/>
                    <a:p>
                      <a:r>
                        <a:rPr lang="en-US" dirty="0"/>
                        <a:t>2021</a:t>
                      </a:r>
                    </a:p>
                  </a:txBody>
                  <a:tcPr/>
                </a:tc>
                <a:tc>
                  <a:txBody>
                    <a:bodyPr/>
                    <a:lstStyle/>
                    <a:p>
                      <a:r>
                        <a:rPr lang="en-US" dirty="0"/>
                        <a:t>2022</a:t>
                      </a:r>
                    </a:p>
                  </a:txBody>
                  <a:tcPr/>
                </a:tc>
                <a:tc>
                  <a:txBody>
                    <a:bodyPr/>
                    <a:lstStyle/>
                    <a:p>
                      <a:r>
                        <a:rPr lang="en-US" dirty="0"/>
                        <a:t>2023</a:t>
                      </a:r>
                    </a:p>
                  </a:txBody>
                  <a:tcPr/>
                </a:tc>
                <a:extLst>
                  <a:ext uri="{0D108BD9-81ED-4DB2-BD59-A6C34878D82A}">
                    <a16:rowId xmlns:a16="http://schemas.microsoft.com/office/drawing/2014/main" val="1334512164"/>
                  </a:ext>
                </a:extLst>
              </a:tr>
              <a:tr h="1297361">
                <a:tc>
                  <a:txBody>
                    <a:bodyPr/>
                    <a:lstStyle/>
                    <a:p>
                      <a:r>
                        <a:rPr lang="en-US" dirty="0"/>
                        <a:t>November Forecast Preliminary (in Thousands)</a:t>
                      </a:r>
                    </a:p>
                  </a:txBody>
                  <a:tcPr/>
                </a:tc>
                <a:tc>
                  <a:txBody>
                    <a:bodyPr/>
                    <a:lstStyle/>
                    <a:p>
                      <a:r>
                        <a:rPr lang="en-US" dirty="0"/>
                        <a:t>3470</a:t>
                      </a:r>
                    </a:p>
                  </a:txBody>
                  <a:tcPr/>
                </a:tc>
                <a:tc>
                  <a:txBody>
                    <a:bodyPr/>
                    <a:lstStyle/>
                    <a:p>
                      <a:r>
                        <a:rPr lang="en-US" dirty="0"/>
                        <a:t>3527</a:t>
                      </a:r>
                    </a:p>
                  </a:txBody>
                  <a:tcPr/>
                </a:tc>
                <a:tc>
                  <a:txBody>
                    <a:bodyPr/>
                    <a:lstStyle/>
                    <a:p>
                      <a:r>
                        <a:rPr lang="en-US" dirty="0"/>
                        <a:t>3565</a:t>
                      </a:r>
                    </a:p>
                  </a:txBody>
                  <a:tcPr/>
                </a:tc>
                <a:tc>
                  <a:txBody>
                    <a:bodyPr/>
                    <a:lstStyle/>
                    <a:p>
                      <a:r>
                        <a:rPr lang="en-US" dirty="0"/>
                        <a:t>3603</a:t>
                      </a:r>
                    </a:p>
                  </a:txBody>
                  <a:tcPr/>
                </a:tc>
                <a:tc>
                  <a:txBody>
                    <a:bodyPr/>
                    <a:lstStyle/>
                    <a:p>
                      <a:r>
                        <a:rPr lang="en-US" dirty="0"/>
                        <a:t>3637</a:t>
                      </a:r>
                    </a:p>
                  </a:txBody>
                  <a:tcPr/>
                </a:tc>
                <a:extLst>
                  <a:ext uri="{0D108BD9-81ED-4DB2-BD59-A6C34878D82A}">
                    <a16:rowId xmlns:a16="http://schemas.microsoft.com/office/drawing/2014/main" val="3954492538"/>
                  </a:ext>
                </a:extLst>
              </a:tr>
              <a:tr h="1046652">
                <a:tc>
                  <a:txBody>
                    <a:bodyPr/>
                    <a:lstStyle/>
                    <a:p>
                      <a:r>
                        <a:rPr lang="en-US" dirty="0"/>
                        <a:t>Percent Change</a:t>
                      </a:r>
                    </a:p>
                  </a:txBody>
                  <a:tcPr/>
                </a:tc>
                <a:tc>
                  <a:txBody>
                    <a:bodyPr/>
                    <a:lstStyle/>
                    <a:p>
                      <a:r>
                        <a:rPr lang="en-US" dirty="0"/>
                        <a:t>1.9%</a:t>
                      </a:r>
                    </a:p>
                  </a:txBody>
                  <a:tcPr/>
                </a:tc>
                <a:tc>
                  <a:txBody>
                    <a:bodyPr/>
                    <a:lstStyle/>
                    <a:p>
                      <a:r>
                        <a:rPr lang="en-US" dirty="0"/>
                        <a:t>1.6%</a:t>
                      </a:r>
                    </a:p>
                  </a:txBody>
                  <a:tcPr/>
                </a:tc>
                <a:tc>
                  <a:txBody>
                    <a:bodyPr/>
                    <a:lstStyle/>
                    <a:p>
                      <a:r>
                        <a:rPr lang="en-US" dirty="0"/>
                        <a:t>1.1%</a:t>
                      </a:r>
                    </a:p>
                  </a:txBody>
                  <a:tcPr/>
                </a:tc>
                <a:tc>
                  <a:txBody>
                    <a:bodyPr/>
                    <a:lstStyle/>
                    <a:p>
                      <a:r>
                        <a:rPr lang="en-US" dirty="0"/>
                        <a:t>1.0%</a:t>
                      </a:r>
                    </a:p>
                  </a:txBody>
                  <a:tcPr/>
                </a:tc>
                <a:tc>
                  <a:txBody>
                    <a:bodyPr/>
                    <a:lstStyle/>
                    <a:p>
                      <a:r>
                        <a:rPr lang="en-US" dirty="0"/>
                        <a:t>1.0%</a:t>
                      </a:r>
                    </a:p>
                  </a:txBody>
                  <a:tcPr/>
                </a:tc>
                <a:extLst>
                  <a:ext uri="{0D108BD9-81ED-4DB2-BD59-A6C34878D82A}">
                    <a16:rowId xmlns:a16="http://schemas.microsoft.com/office/drawing/2014/main" val="1646522319"/>
                  </a:ext>
                </a:extLst>
              </a:tr>
            </a:tbl>
          </a:graphicData>
        </a:graphic>
      </p:graphicFrame>
    </p:spTree>
    <p:extLst>
      <p:ext uri="{BB962C8B-B14F-4D97-AF65-F5344CB8AC3E}">
        <p14:creationId xmlns:p14="http://schemas.microsoft.com/office/powerpoint/2010/main" val="200073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7DBDD-ECCC-40C7-933C-920472002CCC}"/>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Washington State</a:t>
            </a:r>
            <a:br>
              <a:rPr lang="en-US">
                <a:solidFill>
                  <a:schemeClr val="accent1"/>
                </a:solidFill>
              </a:rPr>
            </a:br>
            <a:r>
              <a:rPr lang="en-US">
                <a:solidFill>
                  <a:schemeClr val="accent1"/>
                </a:solidFill>
              </a:rPr>
              <a:t> Income and Inflation</a:t>
            </a:r>
          </a:p>
        </p:txBody>
      </p:sp>
      <p:sp>
        <p:nvSpPr>
          <p:cNvPr id="3" name="Content Placeholder 2">
            <a:extLst>
              <a:ext uri="{FF2B5EF4-FFF2-40B4-BE49-F238E27FC236}">
                <a16:creationId xmlns:a16="http://schemas.microsoft.com/office/drawing/2014/main" id="{CCB27C56-02E2-4545-A2E0-AD1B1266E42D}"/>
              </a:ext>
            </a:extLst>
          </p:cNvPr>
          <p:cNvSpPr>
            <a:spLocks noGrp="1"/>
          </p:cNvSpPr>
          <p:nvPr>
            <p:ph idx="1"/>
          </p:nvPr>
        </p:nvSpPr>
        <p:spPr>
          <a:xfrm>
            <a:off x="4976031" y="963877"/>
            <a:ext cx="6377769" cy="4930246"/>
          </a:xfrm>
        </p:spPr>
        <p:txBody>
          <a:bodyPr anchor="ctr">
            <a:normAutofit/>
          </a:bodyPr>
          <a:lstStyle/>
          <a:p>
            <a:r>
              <a:rPr lang="en-US" sz="2400" dirty="0"/>
              <a:t>Washington personal income rose from $485.9 billion (SAAR) in the first quarter to $493.7 billion in the third quarter. </a:t>
            </a:r>
          </a:p>
          <a:p>
            <a:r>
              <a:rPr lang="en-US" sz="2400" dirty="0"/>
              <a:t>7.0% growth rate (SAAR) in Washington personal income was the third largest among the states</a:t>
            </a:r>
          </a:p>
          <a:p>
            <a:r>
              <a:rPr lang="en-US" sz="2400" dirty="0"/>
              <a:t>Seattle area consumer price inflation rose 3.2% compared to the 1.8% increase in the U.S. City Average</a:t>
            </a:r>
          </a:p>
        </p:txBody>
      </p:sp>
    </p:spTree>
    <p:extLst>
      <p:ext uri="{BB962C8B-B14F-4D97-AF65-F5344CB8AC3E}">
        <p14:creationId xmlns:p14="http://schemas.microsoft.com/office/powerpoint/2010/main" val="1288920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B50ECF9F-1B53-483C-8AE6-E18E3F265BB6}"/>
              </a:ext>
            </a:extLst>
          </p:cNvPr>
          <p:cNvSpPr/>
          <p:nvPr/>
        </p:nvSpPr>
        <p:spPr>
          <a:xfrm>
            <a:off x="420029" y="43489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p:nvPr/>
        </p:nvSpPr>
        <p:spPr>
          <a:xfrm>
            <a:off x="1524000" y="1498091"/>
            <a:ext cx="9144000" cy="0"/>
          </a:xfrm>
          <a:custGeom>
            <a:avLst/>
            <a:gdLst/>
            <a:ahLst/>
            <a:cxnLst/>
            <a:rect l="l" t="t" r="r" b="b"/>
            <a:pathLst>
              <a:path w="9144000">
                <a:moveTo>
                  <a:pt x="0" y="0"/>
                </a:moveTo>
                <a:lnTo>
                  <a:pt x="9144000" y="0"/>
                </a:lnTo>
              </a:path>
            </a:pathLst>
          </a:custGeom>
          <a:ln w="9144">
            <a:solidFill>
              <a:srgbClr val="FFFFFF"/>
            </a:solidFill>
          </a:ln>
        </p:spPr>
        <p:txBody>
          <a:bodyPr wrap="square" lIns="0" tIns="0" rIns="0" bIns="0" rtlCol="0"/>
          <a:lstStyle/>
          <a:p>
            <a:endParaRPr/>
          </a:p>
        </p:txBody>
      </p:sp>
      <p:pic>
        <p:nvPicPr>
          <p:cNvPr id="50" name="Picture 49">
            <a:extLst>
              <a:ext uri="{FF2B5EF4-FFF2-40B4-BE49-F238E27FC236}">
                <a16:creationId xmlns:a16="http://schemas.microsoft.com/office/drawing/2014/main" id="{BEFF19BE-E1D0-4A7F-BFFF-D74490E9F2F2}"/>
              </a:ext>
            </a:extLst>
          </p:cNvPr>
          <p:cNvPicPr>
            <a:picLocks noChangeAspect="1"/>
          </p:cNvPicPr>
          <p:nvPr/>
        </p:nvPicPr>
        <p:blipFill>
          <a:blip r:embed="rId3"/>
          <a:stretch>
            <a:fillRect/>
          </a:stretch>
        </p:blipFill>
        <p:spPr>
          <a:xfrm>
            <a:off x="1639848" y="523243"/>
            <a:ext cx="8128620" cy="598875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7B3F47F0-3E6B-4DD5-A58F-B92BFF610354}"/>
              </a:ext>
            </a:extLst>
          </p:cNvPr>
          <p:cNvSpPr/>
          <p:nvPr/>
        </p:nvSpPr>
        <p:spPr>
          <a:xfrm>
            <a:off x="420029" y="434898"/>
            <a:ext cx="11351941" cy="61654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6" name="Picture 55">
            <a:extLst>
              <a:ext uri="{FF2B5EF4-FFF2-40B4-BE49-F238E27FC236}">
                <a16:creationId xmlns:a16="http://schemas.microsoft.com/office/drawing/2014/main" id="{C983CF0B-37AF-4662-A315-24C3787DF135}"/>
              </a:ext>
            </a:extLst>
          </p:cNvPr>
          <p:cNvPicPr>
            <a:picLocks noChangeAspect="1"/>
          </p:cNvPicPr>
          <p:nvPr/>
        </p:nvPicPr>
        <p:blipFill>
          <a:blip r:embed="rId3"/>
          <a:stretch>
            <a:fillRect/>
          </a:stretch>
        </p:blipFill>
        <p:spPr>
          <a:xfrm>
            <a:off x="1572322" y="567615"/>
            <a:ext cx="7917366" cy="5900009"/>
          </a:xfrm>
          <a:prstGeom prst="rect">
            <a:avLst/>
          </a:prstGeom>
        </p:spPr>
      </p:pic>
    </p:spTree>
    <p:extLst>
      <p:ext uri="{BB962C8B-B14F-4D97-AF65-F5344CB8AC3E}">
        <p14:creationId xmlns:p14="http://schemas.microsoft.com/office/powerpoint/2010/main" val="829506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27FA491F-F421-449D-9E0C-6AB06A86F497}"/>
              </a:ext>
            </a:extLst>
          </p:cNvPr>
          <p:cNvPicPr>
            <a:picLocks noGrp="1" noChangeAspect="1"/>
          </p:cNvPicPr>
          <p:nvPr>
            <p:ph idx="1"/>
          </p:nvPr>
        </p:nvPicPr>
        <p:blipFill>
          <a:blip r:embed="rId3"/>
          <a:stretch>
            <a:fillRect/>
          </a:stretch>
        </p:blipFill>
        <p:spPr>
          <a:xfrm>
            <a:off x="4331838" y="975391"/>
            <a:ext cx="7375530" cy="5531647"/>
          </a:xfrm>
          <a:prstGeom prst="rect">
            <a:avLst/>
          </a:prstGeom>
        </p:spPr>
      </p:pic>
      <p:sp>
        <p:nvSpPr>
          <p:cNvPr id="3" name="TextBox 2">
            <a:extLst>
              <a:ext uri="{FF2B5EF4-FFF2-40B4-BE49-F238E27FC236}">
                <a16:creationId xmlns:a16="http://schemas.microsoft.com/office/drawing/2014/main" id="{865AEE0E-C816-4494-B7CA-BEDE67B03E90}"/>
              </a:ext>
            </a:extLst>
          </p:cNvPr>
          <p:cNvSpPr txBox="1"/>
          <p:nvPr/>
        </p:nvSpPr>
        <p:spPr>
          <a:xfrm>
            <a:off x="484633" y="1248936"/>
            <a:ext cx="3657600" cy="584775"/>
          </a:xfrm>
          <a:prstGeom prst="rect">
            <a:avLst/>
          </a:prstGeom>
          <a:noFill/>
        </p:spPr>
        <p:txBody>
          <a:bodyPr wrap="square" rtlCol="0">
            <a:spAutoFit/>
          </a:bodyPr>
          <a:lstStyle/>
          <a:p>
            <a:pPr algn="ctr"/>
            <a:r>
              <a:rPr lang="en-US" sz="3200" u="sng" dirty="0">
                <a:solidFill>
                  <a:schemeClr val="accent1"/>
                </a:solidFill>
              </a:rPr>
              <a:t>WA Trade</a:t>
            </a:r>
          </a:p>
        </p:txBody>
      </p:sp>
      <p:sp>
        <p:nvSpPr>
          <p:cNvPr id="5" name="TextBox 4">
            <a:extLst>
              <a:ext uri="{FF2B5EF4-FFF2-40B4-BE49-F238E27FC236}">
                <a16:creationId xmlns:a16="http://schemas.microsoft.com/office/drawing/2014/main" id="{F7FF9364-7125-4F60-BF3A-859EE8C339A5}"/>
              </a:ext>
            </a:extLst>
          </p:cNvPr>
          <p:cNvSpPr txBox="1"/>
          <p:nvPr/>
        </p:nvSpPr>
        <p:spPr>
          <a:xfrm>
            <a:off x="802888" y="2168246"/>
            <a:ext cx="2832410" cy="923330"/>
          </a:xfrm>
          <a:prstGeom prst="rect">
            <a:avLst/>
          </a:prstGeom>
          <a:noFill/>
        </p:spPr>
        <p:txBody>
          <a:bodyPr wrap="square" rtlCol="0">
            <a:spAutoFit/>
          </a:bodyPr>
          <a:lstStyle/>
          <a:p>
            <a:pPr marL="285750" indent="-285750">
              <a:buFont typeface="Arial" panose="020B0604020202020204" pitchFamily="34" charset="0"/>
              <a:buChar char="•"/>
            </a:pPr>
            <a:r>
              <a:rPr lang="en-US" dirty="0"/>
              <a:t>Exports during the first 20 days of October fell 20% from a year earlier.</a:t>
            </a:r>
          </a:p>
        </p:txBody>
      </p:sp>
    </p:spTree>
    <p:extLst>
      <p:ext uri="{BB962C8B-B14F-4D97-AF65-F5344CB8AC3E}">
        <p14:creationId xmlns:p14="http://schemas.microsoft.com/office/powerpoint/2010/main" val="517754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789</TotalTime>
  <Words>2315</Words>
  <Application>Microsoft Office PowerPoint</Application>
  <PresentationFormat>Widescreen</PresentationFormat>
  <Paragraphs>296</Paragraphs>
  <Slides>28</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Annual Economic Forecast Breakfast</vt:lpstr>
      <vt:lpstr>Federal Employment</vt:lpstr>
      <vt:lpstr>Washington State Employment</vt:lpstr>
      <vt:lpstr>Washington State Employment</vt:lpstr>
      <vt:lpstr>WA State Employment Projections (nonfarm Payroll Employment)</vt:lpstr>
      <vt:lpstr>Washington State  Income and Inflation</vt:lpstr>
      <vt:lpstr>PowerPoint Presentation</vt:lpstr>
      <vt:lpstr>PowerPoint Presentation</vt:lpstr>
      <vt:lpstr>PowerPoint Presentation</vt:lpstr>
      <vt:lpstr>WA State Unemployment Rate Projections</vt:lpstr>
      <vt:lpstr>Recession Indicator</vt:lpstr>
      <vt:lpstr>Whatcom County Employment</vt:lpstr>
      <vt:lpstr>Whatcom County Employment</vt:lpstr>
      <vt:lpstr>What Matters to Small Business Owners</vt:lpstr>
      <vt:lpstr>Improving the small business climate in Washington state ( Recommendations from forthcoming WPC small business study)</vt:lpstr>
      <vt:lpstr>Minimum Wage in WA</vt:lpstr>
      <vt:lpstr>Beyond Minimum Wage: Paid Family and Medical Leave</vt:lpstr>
      <vt:lpstr>Proposed Changes to WA Overtime Rules</vt:lpstr>
      <vt:lpstr>2020 Legislature</vt:lpstr>
      <vt:lpstr>2019 WA Election Results: Ballot Initiatives</vt:lpstr>
      <vt:lpstr>Impact of 976</vt:lpstr>
      <vt:lpstr>Impact of 976</vt:lpstr>
      <vt:lpstr>Looking Ahead to 2020 and Legislative Session</vt:lpstr>
      <vt:lpstr>Fighting a Capital Gains Income Tax in 2020</vt:lpstr>
      <vt:lpstr>Taxes that go into Effect January 1,2020</vt:lpstr>
      <vt:lpstr>Other taxes, in effect second half of 2019</vt:lpstr>
      <vt:lpstr>WA State Budget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Intern</dc:creator>
  <cp:lastModifiedBy>kbajana</cp:lastModifiedBy>
  <cp:revision>56</cp:revision>
  <cp:lastPrinted>2019-11-18T18:00:25Z</cp:lastPrinted>
  <dcterms:created xsi:type="dcterms:W3CDTF">2019-11-05T22:23:55Z</dcterms:created>
  <dcterms:modified xsi:type="dcterms:W3CDTF">2019-11-20T01:09:39Z</dcterms:modified>
</cp:coreProperties>
</file>