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6D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Salmon Recovery Funding vs.</a:t>
            </a:r>
            <a:br>
              <a:rPr lang="en-US" b="1" dirty="0"/>
            </a:br>
            <a:r>
              <a:rPr lang="en-US" b="1" dirty="0"/>
              <a:t>Snake</a:t>
            </a:r>
            <a:r>
              <a:rPr lang="en-US" b="1" baseline="0" dirty="0"/>
              <a:t> River Dam Removal</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D66D3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0C52-456B-93E8-3D6F225FBF2C}"/>
              </c:ext>
            </c:extLst>
          </c:dPt>
          <c:dPt>
            <c:idx val="1"/>
            <c:invertIfNegative val="0"/>
            <c:bubble3D val="0"/>
            <c:spPr>
              <a:solidFill>
                <a:srgbClr val="FF0000"/>
              </a:solidFill>
              <a:ln>
                <a:noFill/>
              </a:ln>
              <a:effectLst/>
            </c:spPr>
            <c:extLst>
              <c:ext xmlns:c16="http://schemas.microsoft.com/office/drawing/2014/chart" uri="{C3380CC4-5D6E-409C-BE32-E72D297353CC}">
                <c16:uniqueId val="{00000001-0C52-456B-93E8-3D6F225FBF2C}"/>
              </c:ext>
            </c:extLst>
          </c:dPt>
          <c:cat>
            <c:strRef>
              <c:f>Sheet1!$B$1:$C$1</c:f>
              <c:strCache>
                <c:ptCount val="2"/>
                <c:pt idx="0">
                  <c:v>Salmon Recovery Funding</c:v>
                </c:pt>
                <c:pt idx="1">
                  <c:v>Removal of LSR Dams</c:v>
                </c:pt>
              </c:strCache>
            </c:strRef>
          </c:cat>
          <c:val>
            <c:numRef>
              <c:f>Sheet1!$B$2:$C$2</c:f>
              <c:numCache>
                <c:formatCode>General</c:formatCode>
                <c:ptCount val="2"/>
                <c:pt idx="0">
                  <c:v>50000000</c:v>
                </c:pt>
                <c:pt idx="1">
                  <c:v>1000000000</c:v>
                </c:pt>
              </c:numCache>
            </c:numRef>
          </c:val>
          <c:extLst>
            <c:ext xmlns:c16="http://schemas.microsoft.com/office/drawing/2014/chart" uri="{C3380CC4-5D6E-409C-BE32-E72D297353CC}">
              <c16:uniqueId val="{00000000-0C52-456B-93E8-3D6F225FBF2C}"/>
            </c:ext>
          </c:extLst>
        </c:ser>
        <c:dLbls>
          <c:showLegendKey val="0"/>
          <c:showVal val="0"/>
          <c:showCatName val="0"/>
          <c:showSerName val="0"/>
          <c:showPercent val="0"/>
          <c:showBubbleSize val="0"/>
        </c:dLbls>
        <c:gapWidth val="219"/>
        <c:overlap val="-27"/>
        <c:axId val="656966760"/>
        <c:axId val="656967416"/>
      </c:barChart>
      <c:catAx>
        <c:axId val="656966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967416"/>
        <c:crosses val="autoZero"/>
        <c:auto val="1"/>
        <c:lblAlgn val="ctr"/>
        <c:lblOffset val="100"/>
        <c:noMultiLvlLbl val="0"/>
      </c:catAx>
      <c:valAx>
        <c:axId val="656967416"/>
        <c:scaling>
          <c:orientation val="minMax"/>
          <c:max val="100000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966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How Many</a:t>
            </a:r>
            <a:r>
              <a:rPr lang="en-US" baseline="0"/>
              <a:t> Dams on the Lower Snake River?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Number of Dams</c:v>
          </c:tx>
          <c:spPr>
            <a:solidFill>
              <a:schemeClr val="accent1"/>
            </a:solidFill>
            <a:ln>
              <a:noFill/>
            </a:ln>
            <a:effectLst/>
          </c:spPr>
          <c:invertIfNegative val="0"/>
          <c:dPt>
            <c:idx val="3"/>
            <c:invertIfNegative val="0"/>
            <c:bubble3D val="0"/>
            <c:spPr>
              <a:solidFill>
                <a:srgbClr val="FF0000"/>
              </a:solidFill>
              <a:ln>
                <a:noFill/>
              </a:ln>
              <a:effectLst/>
            </c:spPr>
            <c:extLst>
              <c:ext xmlns:c16="http://schemas.microsoft.com/office/drawing/2014/chart" uri="{C3380CC4-5D6E-409C-BE32-E72D297353CC}">
                <c16:uniqueId val="{00000001-23CE-419E-B409-4CC369A5B531}"/>
              </c:ext>
            </c:extLst>
          </c:dPt>
          <c:cat>
            <c:strRef>
              <c:f>Sheet1!$C$5:$C$10</c:f>
              <c:strCache>
                <c:ptCount val="6"/>
                <c:pt idx="0">
                  <c:v>1</c:v>
                </c:pt>
                <c:pt idx="1">
                  <c:v>2</c:v>
                </c:pt>
                <c:pt idx="2">
                  <c:v>3</c:v>
                </c:pt>
                <c:pt idx="3">
                  <c:v>4</c:v>
                </c:pt>
                <c:pt idx="4">
                  <c:v>5+</c:v>
                </c:pt>
                <c:pt idx="5">
                  <c:v>Don't Know</c:v>
                </c:pt>
              </c:strCache>
            </c:strRef>
          </c:cat>
          <c:val>
            <c:numRef>
              <c:f>Sheet1!$D$5:$D$10</c:f>
              <c:numCache>
                <c:formatCode>General</c:formatCode>
                <c:ptCount val="6"/>
                <c:pt idx="0">
                  <c:v>0.06</c:v>
                </c:pt>
                <c:pt idx="1">
                  <c:v>0.12</c:v>
                </c:pt>
                <c:pt idx="2">
                  <c:v>0.11</c:v>
                </c:pt>
                <c:pt idx="3">
                  <c:v>0.09</c:v>
                </c:pt>
                <c:pt idx="4">
                  <c:v>0.12</c:v>
                </c:pt>
                <c:pt idx="5">
                  <c:v>0.48</c:v>
                </c:pt>
              </c:numCache>
            </c:numRef>
          </c:val>
          <c:extLst>
            <c:ext xmlns:c16="http://schemas.microsoft.com/office/drawing/2014/chart" uri="{C3380CC4-5D6E-409C-BE32-E72D297353CC}">
              <c16:uniqueId val="{00000000-23CE-419E-B409-4CC369A5B531}"/>
            </c:ext>
          </c:extLst>
        </c:ser>
        <c:dLbls>
          <c:showLegendKey val="0"/>
          <c:showVal val="0"/>
          <c:showCatName val="0"/>
          <c:showSerName val="0"/>
          <c:showPercent val="0"/>
          <c:showBubbleSize val="0"/>
        </c:dLbls>
        <c:gapWidth val="219"/>
        <c:overlap val="-27"/>
        <c:axId val="637042744"/>
        <c:axId val="637057464"/>
      </c:barChart>
      <c:catAx>
        <c:axId val="63704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057464"/>
        <c:crosses val="autoZero"/>
        <c:auto val="1"/>
        <c:lblAlgn val="ctr"/>
        <c:lblOffset val="100"/>
        <c:noMultiLvlLbl val="0"/>
      </c:catAx>
      <c:valAx>
        <c:axId val="637057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04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8C89-B109-4452-AE6C-CF5BEFB646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645818-3A3A-41DC-A460-EE05F54B42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2965D6-35A4-4A24-B6EE-0445194E6B9C}"/>
              </a:ext>
            </a:extLst>
          </p:cNvPr>
          <p:cNvSpPr>
            <a:spLocks noGrp="1"/>
          </p:cNvSpPr>
          <p:nvPr>
            <p:ph type="dt" sz="half" idx="10"/>
          </p:nvPr>
        </p:nvSpPr>
        <p:spPr/>
        <p:txBody>
          <a:bodyPr/>
          <a:lstStyle/>
          <a:p>
            <a:fld id="{AAE92E79-D8CF-4257-8257-6B2599197F44}" type="datetimeFigureOut">
              <a:rPr lang="en-US" smtClean="0"/>
              <a:t>11/22/2019</a:t>
            </a:fld>
            <a:endParaRPr lang="en-US"/>
          </a:p>
        </p:txBody>
      </p:sp>
      <p:sp>
        <p:nvSpPr>
          <p:cNvPr id="5" name="Footer Placeholder 4">
            <a:extLst>
              <a:ext uri="{FF2B5EF4-FFF2-40B4-BE49-F238E27FC236}">
                <a16:creationId xmlns:a16="http://schemas.microsoft.com/office/drawing/2014/main" id="{7234103B-0B29-4B6D-81A4-75BA48D96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DB953-5BEA-4F42-A898-B8A621CD4DF9}"/>
              </a:ext>
            </a:extLst>
          </p:cNvPr>
          <p:cNvSpPr>
            <a:spLocks noGrp="1"/>
          </p:cNvSpPr>
          <p:nvPr>
            <p:ph type="sldNum" sz="quarter" idx="12"/>
          </p:nvPr>
        </p:nvSpPr>
        <p:spPr/>
        <p:txBody>
          <a:bodyPr/>
          <a:lstStyle/>
          <a:p>
            <a:fld id="{5D48DAB7-86E1-44C5-97BF-6BC1404F79C5}" type="slidenum">
              <a:rPr lang="en-US" smtClean="0"/>
              <a:t>‹#›</a:t>
            </a:fld>
            <a:endParaRPr lang="en-US"/>
          </a:p>
        </p:txBody>
      </p:sp>
    </p:spTree>
    <p:extLst>
      <p:ext uri="{BB962C8B-B14F-4D97-AF65-F5344CB8AC3E}">
        <p14:creationId xmlns:p14="http://schemas.microsoft.com/office/powerpoint/2010/main" val="156163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9FE2-B9BB-45FF-9275-341B58F8EA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BFF0F2-3FE6-4F61-A5FA-8952AA71AD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6B417-7920-4FA4-AAD2-0402D038E10A}"/>
              </a:ext>
            </a:extLst>
          </p:cNvPr>
          <p:cNvSpPr>
            <a:spLocks noGrp="1"/>
          </p:cNvSpPr>
          <p:nvPr>
            <p:ph type="dt" sz="half" idx="10"/>
          </p:nvPr>
        </p:nvSpPr>
        <p:spPr/>
        <p:txBody>
          <a:bodyPr/>
          <a:lstStyle/>
          <a:p>
            <a:fld id="{AAE92E79-D8CF-4257-8257-6B2599197F44}" type="datetimeFigureOut">
              <a:rPr lang="en-US" smtClean="0"/>
              <a:t>11/22/2019</a:t>
            </a:fld>
            <a:endParaRPr lang="en-US"/>
          </a:p>
        </p:txBody>
      </p:sp>
      <p:sp>
        <p:nvSpPr>
          <p:cNvPr id="5" name="Footer Placeholder 4">
            <a:extLst>
              <a:ext uri="{FF2B5EF4-FFF2-40B4-BE49-F238E27FC236}">
                <a16:creationId xmlns:a16="http://schemas.microsoft.com/office/drawing/2014/main" id="{0A780FFD-9E24-4524-A56C-C4EEDFD87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FC9D9-8B54-4180-8B68-70DD005C1764}"/>
              </a:ext>
            </a:extLst>
          </p:cNvPr>
          <p:cNvSpPr>
            <a:spLocks noGrp="1"/>
          </p:cNvSpPr>
          <p:nvPr>
            <p:ph type="sldNum" sz="quarter" idx="12"/>
          </p:nvPr>
        </p:nvSpPr>
        <p:spPr/>
        <p:txBody>
          <a:bodyPr/>
          <a:lstStyle/>
          <a:p>
            <a:fld id="{5D48DAB7-86E1-44C5-97BF-6BC1404F79C5}" type="slidenum">
              <a:rPr lang="en-US" smtClean="0"/>
              <a:t>‹#›</a:t>
            </a:fld>
            <a:endParaRPr lang="en-US"/>
          </a:p>
        </p:txBody>
      </p:sp>
    </p:spTree>
    <p:extLst>
      <p:ext uri="{BB962C8B-B14F-4D97-AF65-F5344CB8AC3E}">
        <p14:creationId xmlns:p14="http://schemas.microsoft.com/office/powerpoint/2010/main" val="22124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414A58-B4B2-4E20-9F98-690B927514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6DB0D4-C9EE-44EA-A80A-541E7AF423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46DCD-9490-4629-832B-3A7B628FA2B7}"/>
              </a:ext>
            </a:extLst>
          </p:cNvPr>
          <p:cNvSpPr>
            <a:spLocks noGrp="1"/>
          </p:cNvSpPr>
          <p:nvPr>
            <p:ph type="dt" sz="half" idx="10"/>
          </p:nvPr>
        </p:nvSpPr>
        <p:spPr/>
        <p:txBody>
          <a:bodyPr/>
          <a:lstStyle/>
          <a:p>
            <a:fld id="{AAE92E79-D8CF-4257-8257-6B2599197F44}" type="datetimeFigureOut">
              <a:rPr lang="en-US" smtClean="0"/>
              <a:t>11/22/2019</a:t>
            </a:fld>
            <a:endParaRPr lang="en-US"/>
          </a:p>
        </p:txBody>
      </p:sp>
      <p:sp>
        <p:nvSpPr>
          <p:cNvPr id="5" name="Footer Placeholder 4">
            <a:extLst>
              <a:ext uri="{FF2B5EF4-FFF2-40B4-BE49-F238E27FC236}">
                <a16:creationId xmlns:a16="http://schemas.microsoft.com/office/drawing/2014/main" id="{9C5A9E39-2F30-41B9-8F4F-D1FB1B8FD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A5EE7-6565-4A49-849A-E36607A1910D}"/>
              </a:ext>
            </a:extLst>
          </p:cNvPr>
          <p:cNvSpPr>
            <a:spLocks noGrp="1"/>
          </p:cNvSpPr>
          <p:nvPr>
            <p:ph type="sldNum" sz="quarter" idx="12"/>
          </p:nvPr>
        </p:nvSpPr>
        <p:spPr/>
        <p:txBody>
          <a:bodyPr/>
          <a:lstStyle/>
          <a:p>
            <a:fld id="{5D48DAB7-86E1-44C5-97BF-6BC1404F79C5}" type="slidenum">
              <a:rPr lang="en-US" smtClean="0"/>
              <a:t>‹#›</a:t>
            </a:fld>
            <a:endParaRPr lang="en-US"/>
          </a:p>
        </p:txBody>
      </p:sp>
    </p:spTree>
    <p:extLst>
      <p:ext uri="{BB962C8B-B14F-4D97-AF65-F5344CB8AC3E}">
        <p14:creationId xmlns:p14="http://schemas.microsoft.com/office/powerpoint/2010/main" val="255009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53DE-D3B2-46B5-8ACF-EF400A99C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A7BBD6-293A-487B-B5FD-96EE59ED72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08D1D-C89A-4DC9-A51A-D9D9B2D09151}"/>
              </a:ext>
            </a:extLst>
          </p:cNvPr>
          <p:cNvSpPr>
            <a:spLocks noGrp="1"/>
          </p:cNvSpPr>
          <p:nvPr>
            <p:ph type="dt" sz="half" idx="10"/>
          </p:nvPr>
        </p:nvSpPr>
        <p:spPr/>
        <p:txBody>
          <a:bodyPr/>
          <a:lstStyle/>
          <a:p>
            <a:fld id="{AAE92E79-D8CF-4257-8257-6B2599197F44}" type="datetimeFigureOut">
              <a:rPr lang="en-US" smtClean="0"/>
              <a:t>11/22/2019</a:t>
            </a:fld>
            <a:endParaRPr lang="en-US"/>
          </a:p>
        </p:txBody>
      </p:sp>
      <p:sp>
        <p:nvSpPr>
          <p:cNvPr id="5" name="Footer Placeholder 4">
            <a:extLst>
              <a:ext uri="{FF2B5EF4-FFF2-40B4-BE49-F238E27FC236}">
                <a16:creationId xmlns:a16="http://schemas.microsoft.com/office/drawing/2014/main" id="{9587FCEF-248C-4F37-BE71-34A54C5C5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5BADA-7E44-488F-AFDC-9D2219E6F40C}"/>
              </a:ext>
            </a:extLst>
          </p:cNvPr>
          <p:cNvSpPr>
            <a:spLocks noGrp="1"/>
          </p:cNvSpPr>
          <p:nvPr>
            <p:ph type="sldNum" sz="quarter" idx="12"/>
          </p:nvPr>
        </p:nvSpPr>
        <p:spPr/>
        <p:txBody>
          <a:bodyPr/>
          <a:lstStyle/>
          <a:p>
            <a:fld id="{5D48DAB7-86E1-44C5-97BF-6BC1404F79C5}" type="slidenum">
              <a:rPr lang="en-US" smtClean="0"/>
              <a:t>‹#›</a:t>
            </a:fld>
            <a:endParaRPr lang="en-US"/>
          </a:p>
        </p:txBody>
      </p:sp>
    </p:spTree>
    <p:extLst>
      <p:ext uri="{BB962C8B-B14F-4D97-AF65-F5344CB8AC3E}">
        <p14:creationId xmlns:p14="http://schemas.microsoft.com/office/powerpoint/2010/main" val="169925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615A-65E1-440A-9F2E-ACA4B26F25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120B60-3D75-4AB1-9AC7-D621E80E57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B49A16-5449-4031-A487-7948736DD092}"/>
              </a:ext>
            </a:extLst>
          </p:cNvPr>
          <p:cNvSpPr>
            <a:spLocks noGrp="1"/>
          </p:cNvSpPr>
          <p:nvPr>
            <p:ph type="dt" sz="half" idx="10"/>
          </p:nvPr>
        </p:nvSpPr>
        <p:spPr/>
        <p:txBody>
          <a:bodyPr/>
          <a:lstStyle/>
          <a:p>
            <a:fld id="{AAE92E79-D8CF-4257-8257-6B2599197F44}" type="datetimeFigureOut">
              <a:rPr lang="en-US" smtClean="0"/>
              <a:t>11/22/2019</a:t>
            </a:fld>
            <a:endParaRPr lang="en-US"/>
          </a:p>
        </p:txBody>
      </p:sp>
      <p:sp>
        <p:nvSpPr>
          <p:cNvPr id="5" name="Footer Placeholder 4">
            <a:extLst>
              <a:ext uri="{FF2B5EF4-FFF2-40B4-BE49-F238E27FC236}">
                <a16:creationId xmlns:a16="http://schemas.microsoft.com/office/drawing/2014/main" id="{B993D826-8A77-44A4-9CF6-6152AB9A1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BFCE9-63C8-4657-873E-7D46DD894752}"/>
              </a:ext>
            </a:extLst>
          </p:cNvPr>
          <p:cNvSpPr>
            <a:spLocks noGrp="1"/>
          </p:cNvSpPr>
          <p:nvPr>
            <p:ph type="sldNum" sz="quarter" idx="12"/>
          </p:nvPr>
        </p:nvSpPr>
        <p:spPr/>
        <p:txBody>
          <a:bodyPr/>
          <a:lstStyle/>
          <a:p>
            <a:fld id="{5D48DAB7-86E1-44C5-97BF-6BC1404F79C5}" type="slidenum">
              <a:rPr lang="en-US" smtClean="0"/>
              <a:t>‹#›</a:t>
            </a:fld>
            <a:endParaRPr lang="en-US"/>
          </a:p>
        </p:txBody>
      </p:sp>
    </p:spTree>
    <p:extLst>
      <p:ext uri="{BB962C8B-B14F-4D97-AF65-F5344CB8AC3E}">
        <p14:creationId xmlns:p14="http://schemas.microsoft.com/office/powerpoint/2010/main" val="290753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2124-7025-4290-BF91-728DC198BC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82753-51EA-4089-848F-95CB4F073E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CCB3BE-059D-45D4-A45C-BA720FF1C6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38C1C9-AB71-4995-A9F6-867FDE384543}"/>
              </a:ext>
            </a:extLst>
          </p:cNvPr>
          <p:cNvSpPr>
            <a:spLocks noGrp="1"/>
          </p:cNvSpPr>
          <p:nvPr>
            <p:ph type="dt" sz="half" idx="10"/>
          </p:nvPr>
        </p:nvSpPr>
        <p:spPr/>
        <p:txBody>
          <a:bodyPr/>
          <a:lstStyle/>
          <a:p>
            <a:fld id="{AAE92E79-D8CF-4257-8257-6B2599197F44}" type="datetimeFigureOut">
              <a:rPr lang="en-US" smtClean="0"/>
              <a:t>11/22/2019</a:t>
            </a:fld>
            <a:endParaRPr lang="en-US"/>
          </a:p>
        </p:txBody>
      </p:sp>
      <p:sp>
        <p:nvSpPr>
          <p:cNvPr id="6" name="Footer Placeholder 5">
            <a:extLst>
              <a:ext uri="{FF2B5EF4-FFF2-40B4-BE49-F238E27FC236}">
                <a16:creationId xmlns:a16="http://schemas.microsoft.com/office/drawing/2014/main" id="{00411EA5-15C0-4EDA-ACF2-AA505EBF75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E7940-78F7-46DA-BA60-AA17D0CC6A45}"/>
              </a:ext>
            </a:extLst>
          </p:cNvPr>
          <p:cNvSpPr>
            <a:spLocks noGrp="1"/>
          </p:cNvSpPr>
          <p:nvPr>
            <p:ph type="sldNum" sz="quarter" idx="12"/>
          </p:nvPr>
        </p:nvSpPr>
        <p:spPr/>
        <p:txBody>
          <a:bodyPr/>
          <a:lstStyle/>
          <a:p>
            <a:fld id="{5D48DAB7-86E1-44C5-97BF-6BC1404F79C5}" type="slidenum">
              <a:rPr lang="en-US" smtClean="0"/>
              <a:t>‹#›</a:t>
            </a:fld>
            <a:endParaRPr lang="en-US"/>
          </a:p>
        </p:txBody>
      </p:sp>
    </p:spTree>
    <p:extLst>
      <p:ext uri="{BB962C8B-B14F-4D97-AF65-F5344CB8AC3E}">
        <p14:creationId xmlns:p14="http://schemas.microsoft.com/office/powerpoint/2010/main" val="147419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B9A2-FBF2-4454-8D21-4F343D394B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DA37C0-3B8F-4976-A5BD-2C46798004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40DC72-0D30-44C5-AE27-0536745F24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79C582-3FB0-4570-9DF4-057DE328D5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2C3C40-AF05-4151-B077-A219B806C9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E1F33D-B1FD-4EF3-922E-FE9C6D2E3B23}"/>
              </a:ext>
            </a:extLst>
          </p:cNvPr>
          <p:cNvSpPr>
            <a:spLocks noGrp="1"/>
          </p:cNvSpPr>
          <p:nvPr>
            <p:ph type="dt" sz="half" idx="10"/>
          </p:nvPr>
        </p:nvSpPr>
        <p:spPr/>
        <p:txBody>
          <a:bodyPr/>
          <a:lstStyle/>
          <a:p>
            <a:fld id="{AAE92E79-D8CF-4257-8257-6B2599197F44}" type="datetimeFigureOut">
              <a:rPr lang="en-US" smtClean="0"/>
              <a:t>11/22/2019</a:t>
            </a:fld>
            <a:endParaRPr lang="en-US"/>
          </a:p>
        </p:txBody>
      </p:sp>
      <p:sp>
        <p:nvSpPr>
          <p:cNvPr id="8" name="Footer Placeholder 7">
            <a:extLst>
              <a:ext uri="{FF2B5EF4-FFF2-40B4-BE49-F238E27FC236}">
                <a16:creationId xmlns:a16="http://schemas.microsoft.com/office/drawing/2014/main" id="{D2D2D5CC-E1EA-4954-8879-504FF81E40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3EAD02-C13C-4AA4-9067-E92095256465}"/>
              </a:ext>
            </a:extLst>
          </p:cNvPr>
          <p:cNvSpPr>
            <a:spLocks noGrp="1"/>
          </p:cNvSpPr>
          <p:nvPr>
            <p:ph type="sldNum" sz="quarter" idx="12"/>
          </p:nvPr>
        </p:nvSpPr>
        <p:spPr/>
        <p:txBody>
          <a:bodyPr/>
          <a:lstStyle/>
          <a:p>
            <a:fld id="{5D48DAB7-86E1-44C5-97BF-6BC1404F79C5}" type="slidenum">
              <a:rPr lang="en-US" smtClean="0"/>
              <a:t>‹#›</a:t>
            </a:fld>
            <a:endParaRPr lang="en-US"/>
          </a:p>
        </p:txBody>
      </p:sp>
    </p:spTree>
    <p:extLst>
      <p:ext uri="{BB962C8B-B14F-4D97-AF65-F5344CB8AC3E}">
        <p14:creationId xmlns:p14="http://schemas.microsoft.com/office/powerpoint/2010/main" val="247308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DE129-C290-4543-8570-0EE602B886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E65133-DC14-4E33-AB04-0B260A9417A3}"/>
              </a:ext>
            </a:extLst>
          </p:cNvPr>
          <p:cNvSpPr>
            <a:spLocks noGrp="1"/>
          </p:cNvSpPr>
          <p:nvPr>
            <p:ph type="dt" sz="half" idx="10"/>
          </p:nvPr>
        </p:nvSpPr>
        <p:spPr/>
        <p:txBody>
          <a:bodyPr/>
          <a:lstStyle/>
          <a:p>
            <a:fld id="{AAE92E79-D8CF-4257-8257-6B2599197F44}" type="datetimeFigureOut">
              <a:rPr lang="en-US" smtClean="0"/>
              <a:t>11/22/2019</a:t>
            </a:fld>
            <a:endParaRPr lang="en-US"/>
          </a:p>
        </p:txBody>
      </p:sp>
      <p:sp>
        <p:nvSpPr>
          <p:cNvPr id="4" name="Footer Placeholder 3">
            <a:extLst>
              <a:ext uri="{FF2B5EF4-FFF2-40B4-BE49-F238E27FC236}">
                <a16:creationId xmlns:a16="http://schemas.microsoft.com/office/drawing/2014/main" id="{215F63B8-D5AF-4899-8BC5-F3F22E5219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BBB4ED-C2F5-48F4-8778-E0DFF110BE6E}"/>
              </a:ext>
            </a:extLst>
          </p:cNvPr>
          <p:cNvSpPr>
            <a:spLocks noGrp="1"/>
          </p:cNvSpPr>
          <p:nvPr>
            <p:ph type="sldNum" sz="quarter" idx="12"/>
          </p:nvPr>
        </p:nvSpPr>
        <p:spPr/>
        <p:txBody>
          <a:bodyPr/>
          <a:lstStyle/>
          <a:p>
            <a:fld id="{5D48DAB7-86E1-44C5-97BF-6BC1404F79C5}" type="slidenum">
              <a:rPr lang="en-US" smtClean="0"/>
              <a:t>‹#›</a:t>
            </a:fld>
            <a:endParaRPr lang="en-US"/>
          </a:p>
        </p:txBody>
      </p:sp>
    </p:spTree>
    <p:extLst>
      <p:ext uri="{BB962C8B-B14F-4D97-AF65-F5344CB8AC3E}">
        <p14:creationId xmlns:p14="http://schemas.microsoft.com/office/powerpoint/2010/main" val="2329959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CF3E3A-2DCF-4044-8F97-99FE4D45D7DF}"/>
              </a:ext>
            </a:extLst>
          </p:cNvPr>
          <p:cNvSpPr>
            <a:spLocks noGrp="1"/>
          </p:cNvSpPr>
          <p:nvPr>
            <p:ph type="dt" sz="half" idx="10"/>
          </p:nvPr>
        </p:nvSpPr>
        <p:spPr/>
        <p:txBody>
          <a:bodyPr/>
          <a:lstStyle/>
          <a:p>
            <a:fld id="{AAE92E79-D8CF-4257-8257-6B2599197F44}" type="datetimeFigureOut">
              <a:rPr lang="en-US" smtClean="0"/>
              <a:t>11/22/2019</a:t>
            </a:fld>
            <a:endParaRPr lang="en-US"/>
          </a:p>
        </p:txBody>
      </p:sp>
      <p:sp>
        <p:nvSpPr>
          <p:cNvPr id="3" name="Footer Placeholder 2">
            <a:extLst>
              <a:ext uri="{FF2B5EF4-FFF2-40B4-BE49-F238E27FC236}">
                <a16:creationId xmlns:a16="http://schemas.microsoft.com/office/drawing/2014/main" id="{82C42DB5-38F2-44D2-9E76-9465341703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CABC75-C2B3-43A8-9F08-2EA82FE5228E}"/>
              </a:ext>
            </a:extLst>
          </p:cNvPr>
          <p:cNvSpPr>
            <a:spLocks noGrp="1"/>
          </p:cNvSpPr>
          <p:nvPr>
            <p:ph type="sldNum" sz="quarter" idx="12"/>
          </p:nvPr>
        </p:nvSpPr>
        <p:spPr/>
        <p:txBody>
          <a:bodyPr/>
          <a:lstStyle/>
          <a:p>
            <a:fld id="{5D48DAB7-86E1-44C5-97BF-6BC1404F79C5}" type="slidenum">
              <a:rPr lang="en-US" smtClean="0"/>
              <a:t>‹#›</a:t>
            </a:fld>
            <a:endParaRPr lang="en-US"/>
          </a:p>
        </p:txBody>
      </p:sp>
    </p:spTree>
    <p:extLst>
      <p:ext uri="{BB962C8B-B14F-4D97-AF65-F5344CB8AC3E}">
        <p14:creationId xmlns:p14="http://schemas.microsoft.com/office/powerpoint/2010/main" val="46542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4D4B-B1FD-4F7E-8363-70D398E390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E3BB30-F3DD-42EB-B5A2-BE67781E19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9D3DD6-AF77-4434-8A02-3CA47C074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D3217-69E7-45D4-995C-A4FD6020BE93}"/>
              </a:ext>
            </a:extLst>
          </p:cNvPr>
          <p:cNvSpPr>
            <a:spLocks noGrp="1"/>
          </p:cNvSpPr>
          <p:nvPr>
            <p:ph type="dt" sz="half" idx="10"/>
          </p:nvPr>
        </p:nvSpPr>
        <p:spPr/>
        <p:txBody>
          <a:bodyPr/>
          <a:lstStyle/>
          <a:p>
            <a:fld id="{AAE92E79-D8CF-4257-8257-6B2599197F44}" type="datetimeFigureOut">
              <a:rPr lang="en-US" smtClean="0"/>
              <a:t>11/22/2019</a:t>
            </a:fld>
            <a:endParaRPr lang="en-US"/>
          </a:p>
        </p:txBody>
      </p:sp>
      <p:sp>
        <p:nvSpPr>
          <p:cNvPr id="6" name="Footer Placeholder 5">
            <a:extLst>
              <a:ext uri="{FF2B5EF4-FFF2-40B4-BE49-F238E27FC236}">
                <a16:creationId xmlns:a16="http://schemas.microsoft.com/office/drawing/2014/main" id="{389BE3D3-41C6-4C99-8BB1-7D18FC052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D1FE4-96B1-4549-B69A-D595BA8DA0B7}"/>
              </a:ext>
            </a:extLst>
          </p:cNvPr>
          <p:cNvSpPr>
            <a:spLocks noGrp="1"/>
          </p:cNvSpPr>
          <p:nvPr>
            <p:ph type="sldNum" sz="quarter" idx="12"/>
          </p:nvPr>
        </p:nvSpPr>
        <p:spPr/>
        <p:txBody>
          <a:bodyPr/>
          <a:lstStyle/>
          <a:p>
            <a:fld id="{5D48DAB7-86E1-44C5-97BF-6BC1404F79C5}" type="slidenum">
              <a:rPr lang="en-US" smtClean="0"/>
              <a:t>‹#›</a:t>
            </a:fld>
            <a:endParaRPr lang="en-US"/>
          </a:p>
        </p:txBody>
      </p:sp>
    </p:spTree>
    <p:extLst>
      <p:ext uri="{BB962C8B-B14F-4D97-AF65-F5344CB8AC3E}">
        <p14:creationId xmlns:p14="http://schemas.microsoft.com/office/powerpoint/2010/main" val="173530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F08A-91ED-4FE8-898E-98C08BC34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993A04-990F-423B-9DDC-2E1FA9458D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B936D6-D444-4AAE-BEFB-0455BB6C5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1278E-EFE2-470E-8472-F61C61C94033}"/>
              </a:ext>
            </a:extLst>
          </p:cNvPr>
          <p:cNvSpPr>
            <a:spLocks noGrp="1"/>
          </p:cNvSpPr>
          <p:nvPr>
            <p:ph type="dt" sz="half" idx="10"/>
          </p:nvPr>
        </p:nvSpPr>
        <p:spPr/>
        <p:txBody>
          <a:bodyPr/>
          <a:lstStyle/>
          <a:p>
            <a:fld id="{AAE92E79-D8CF-4257-8257-6B2599197F44}" type="datetimeFigureOut">
              <a:rPr lang="en-US" smtClean="0"/>
              <a:t>11/22/2019</a:t>
            </a:fld>
            <a:endParaRPr lang="en-US"/>
          </a:p>
        </p:txBody>
      </p:sp>
      <p:sp>
        <p:nvSpPr>
          <p:cNvPr id="6" name="Footer Placeholder 5">
            <a:extLst>
              <a:ext uri="{FF2B5EF4-FFF2-40B4-BE49-F238E27FC236}">
                <a16:creationId xmlns:a16="http://schemas.microsoft.com/office/drawing/2014/main" id="{B91D7BBF-DFA1-4998-BD33-FF05B26AB4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3A689B-F3FE-4702-8E6C-0E4F91B45719}"/>
              </a:ext>
            </a:extLst>
          </p:cNvPr>
          <p:cNvSpPr>
            <a:spLocks noGrp="1"/>
          </p:cNvSpPr>
          <p:nvPr>
            <p:ph type="sldNum" sz="quarter" idx="12"/>
          </p:nvPr>
        </p:nvSpPr>
        <p:spPr/>
        <p:txBody>
          <a:bodyPr/>
          <a:lstStyle/>
          <a:p>
            <a:fld id="{5D48DAB7-86E1-44C5-97BF-6BC1404F79C5}" type="slidenum">
              <a:rPr lang="en-US" smtClean="0"/>
              <a:t>‹#›</a:t>
            </a:fld>
            <a:endParaRPr lang="en-US"/>
          </a:p>
        </p:txBody>
      </p:sp>
    </p:spTree>
    <p:extLst>
      <p:ext uri="{BB962C8B-B14F-4D97-AF65-F5344CB8AC3E}">
        <p14:creationId xmlns:p14="http://schemas.microsoft.com/office/powerpoint/2010/main" val="12044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12A42-2327-4166-BE3C-C1E8D78FA1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A843E4-75E7-46C8-A0FA-5F8DDCF7BE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E8ACA-B620-42CF-B772-33F002BD4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92E79-D8CF-4257-8257-6B2599197F44}" type="datetimeFigureOut">
              <a:rPr lang="en-US" smtClean="0"/>
              <a:t>11/22/2019</a:t>
            </a:fld>
            <a:endParaRPr lang="en-US"/>
          </a:p>
        </p:txBody>
      </p:sp>
      <p:sp>
        <p:nvSpPr>
          <p:cNvPr id="5" name="Footer Placeholder 4">
            <a:extLst>
              <a:ext uri="{FF2B5EF4-FFF2-40B4-BE49-F238E27FC236}">
                <a16:creationId xmlns:a16="http://schemas.microsoft.com/office/drawing/2014/main" id="{522AF90A-28B5-4230-83D3-A9797F74E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7CBC55-8FC0-4904-A301-52ADBA745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8DAB7-86E1-44C5-97BF-6BC1404F79C5}" type="slidenum">
              <a:rPr lang="en-US" smtClean="0"/>
              <a:t>‹#›</a:t>
            </a:fld>
            <a:endParaRPr lang="en-US"/>
          </a:p>
        </p:txBody>
      </p:sp>
    </p:spTree>
    <p:extLst>
      <p:ext uri="{BB962C8B-B14F-4D97-AF65-F5344CB8AC3E}">
        <p14:creationId xmlns:p14="http://schemas.microsoft.com/office/powerpoint/2010/main" val="714675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17C9-CDAD-414F-97B1-A61EB0D0A20D}"/>
              </a:ext>
            </a:extLst>
          </p:cNvPr>
          <p:cNvSpPr>
            <a:spLocks noGrp="1"/>
          </p:cNvSpPr>
          <p:nvPr>
            <p:ph type="ctrTitle"/>
          </p:nvPr>
        </p:nvSpPr>
        <p:spPr>
          <a:solidFill>
            <a:schemeClr val="tx1">
              <a:lumMod val="95000"/>
              <a:lumOff val="5000"/>
              <a:alpha val="50000"/>
            </a:schemeClr>
          </a:solidFill>
        </p:spPr>
        <p:txBody>
          <a:bodyPr/>
          <a:lstStyle/>
          <a:p>
            <a:r>
              <a:rPr lang="en-US" b="1" dirty="0">
                <a:solidFill>
                  <a:schemeClr val="bg1"/>
                </a:solidFill>
              </a:rPr>
              <a:t>Salmon and the </a:t>
            </a:r>
            <a:br>
              <a:rPr lang="en-US" b="1" dirty="0">
                <a:solidFill>
                  <a:schemeClr val="bg1"/>
                </a:solidFill>
              </a:rPr>
            </a:br>
            <a:r>
              <a:rPr lang="en-US" b="1" dirty="0">
                <a:solidFill>
                  <a:schemeClr val="bg1"/>
                </a:solidFill>
              </a:rPr>
              <a:t>Snake River Dams</a:t>
            </a:r>
          </a:p>
        </p:txBody>
      </p:sp>
      <p:sp>
        <p:nvSpPr>
          <p:cNvPr id="3" name="Subtitle 2">
            <a:extLst>
              <a:ext uri="{FF2B5EF4-FFF2-40B4-BE49-F238E27FC236}">
                <a16:creationId xmlns:a16="http://schemas.microsoft.com/office/drawing/2014/main" id="{2C67EFC4-E56F-4A73-9657-229BD9212477}"/>
              </a:ext>
            </a:extLst>
          </p:cNvPr>
          <p:cNvSpPr>
            <a:spLocks noGrp="1"/>
          </p:cNvSpPr>
          <p:nvPr>
            <p:ph type="subTitle" idx="1"/>
          </p:nvPr>
        </p:nvSpPr>
        <p:spPr>
          <a:xfrm>
            <a:off x="1524000" y="3508728"/>
            <a:ext cx="9144000" cy="1655762"/>
          </a:xfrm>
          <a:solidFill>
            <a:schemeClr val="tx1">
              <a:lumMod val="95000"/>
              <a:lumOff val="5000"/>
              <a:alpha val="50000"/>
            </a:schemeClr>
          </a:solidFill>
        </p:spPr>
        <p:txBody>
          <a:bodyPr/>
          <a:lstStyle/>
          <a:p>
            <a:r>
              <a:rPr lang="en-US" dirty="0">
                <a:solidFill>
                  <a:schemeClr val="bg1"/>
                </a:solidFill>
              </a:rPr>
              <a:t>Todd Myers</a:t>
            </a:r>
            <a:br>
              <a:rPr lang="en-US" dirty="0">
                <a:solidFill>
                  <a:schemeClr val="bg1"/>
                </a:solidFill>
              </a:rPr>
            </a:br>
            <a:r>
              <a:rPr lang="en-US" dirty="0">
                <a:solidFill>
                  <a:schemeClr val="bg1"/>
                </a:solidFill>
              </a:rPr>
              <a:t>Washington Policy Center</a:t>
            </a:r>
          </a:p>
        </p:txBody>
      </p:sp>
    </p:spTree>
    <p:extLst>
      <p:ext uri="{BB962C8B-B14F-4D97-AF65-F5344CB8AC3E}">
        <p14:creationId xmlns:p14="http://schemas.microsoft.com/office/powerpoint/2010/main" val="86755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2000" r="-2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75A72E-5E73-4D12-A09F-38E4BCDC4564}"/>
              </a:ext>
            </a:extLst>
          </p:cNvPr>
          <p:cNvSpPr/>
          <p:nvPr/>
        </p:nvSpPr>
        <p:spPr>
          <a:xfrm>
            <a:off x="838200" y="513184"/>
            <a:ext cx="5907833" cy="5663779"/>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68DC8-2D5D-4646-8046-9E3F724865FC}"/>
              </a:ext>
            </a:extLst>
          </p:cNvPr>
          <p:cNvSpPr>
            <a:spLocks noGrp="1"/>
          </p:cNvSpPr>
          <p:nvPr>
            <p:ph type="title"/>
          </p:nvPr>
        </p:nvSpPr>
        <p:spPr>
          <a:xfrm>
            <a:off x="838200" y="365125"/>
            <a:ext cx="5907833" cy="1325563"/>
          </a:xfrm>
        </p:spPr>
        <p:txBody>
          <a:bodyPr/>
          <a:lstStyle/>
          <a:p>
            <a:pPr algn="ctr"/>
            <a:r>
              <a:rPr lang="en-US" b="1" dirty="0">
                <a:solidFill>
                  <a:schemeClr val="bg1"/>
                </a:solidFill>
              </a:rPr>
              <a:t>What is our priority?</a:t>
            </a:r>
          </a:p>
        </p:txBody>
      </p:sp>
      <p:sp>
        <p:nvSpPr>
          <p:cNvPr id="3" name="Content Placeholder 2">
            <a:extLst>
              <a:ext uri="{FF2B5EF4-FFF2-40B4-BE49-F238E27FC236}">
                <a16:creationId xmlns:a16="http://schemas.microsoft.com/office/drawing/2014/main" id="{0AC2DD37-D779-4A05-8159-A7FA642E2479}"/>
              </a:ext>
            </a:extLst>
          </p:cNvPr>
          <p:cNvSpPr>
            <a:spLocks noGrp="1"/>
          </p:cNvSpPr>
          <p:nvPr>
            <p:ph idx="1"/>
          </p:nvPr>
        </p:nvSpPr>
        <p:spPr>
          <a:xfrm>
            <a:off x="838200" y="1825625"/>
            <a:ext cx="5907833" cy="4351338"/>
          </a:xfrm>
        </p:spPr>
        <p:txBody>
          <a:bodyPr>
            <a:normAutofit/>
          </a:bodyPr>
          <a:lstStyle/>
          <a:p>
            <a:r>
              <a:rPr lang="en-US" dirty="0">
                <a:solidFill>
                  <a:schemeClr val="bg1"/>
                </a:solidFill>
              </a:rPr>
              <a:t>Salmon recovery in the region should be our priority</a:t>
            </a:r>
          </a:p>
          <a:p>
            <a:r>
              <a:rPr lang="en-US" dirty="0">
                <a:solidFill>
                  <a:schemeClr val="bg1"/>
                </a:solidFill>
              </a:rPr>
              <a:t>“ECONW was not tasked with ranking the cost-effectiveness of every potential protection and recovery measure in all the salmon ecosystems in the Pacific basin. No doubt other measures in other locations might provide more bang for the buck.”</a:t>
            </a:r>
          </a:p>
        </p:txBody>
      </p:sp>
      <p:graphicFrame>
        <p:nvGraphicFramePr>
          <p:cNvPr id="4" name="Chart 3">
            <a:extLst>
              <a:ext uri="{FF2B5EF4-FFF2-40B4-BE49-F238E27FC236}">
                <a16:creationId xmlns:a16="http://schemas.microsoft.com/office/drawing/2014/main" id="{B21D87DB-D170-4641-AECC-3595D75A51D4}"/>
              </a:ext>
            </a:extLst>
          </p:cNvPr>
          <p:cNvGraphicFramePr>
            <a:graphicFrameLocks/>
          </p:cNvGraphicFramePr>
          <p:nvPr>
            <p:extLst>
              <p:ext uri="{D42A27DB-BD31-4B8C-83A1-F6EECF244321}">
                <p14:modId xmlns:p14="http://schemas.microsoft.com/office/powerpoint/2010/main" val="3546446688"/>
              </p:ext>
            </p:extLst>
          </p:nvPr>
        </p:nvGraphicFramePr>
        <p:xfrm>
          <a:off x="7094376" y="513183"/>
          <a:ext cx="4572000" cy="56637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344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2000" r="-2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75A72E-5E73-4D12-A09F-38E4BCDC4564}"/>
              </a:ext>
            </a:extLst>
          </p:cNvPr>
          <p:cNvSpPr/>
          <p:nvPr/>
        </p:nvSpPr>
        <p:spPr>
          <a:xfrm>
            <a:off x="838200" y="513184"/>
            <a:ext cx="5907833" cy="5663779"/>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C2DD37-D779-4A05-8159-A7FA642E2479}"/>
              </a:ext>
            </a:extLst>
          </p:cNvPr>
          <p:cNvSpPr>
            <a:spLocks noGrp="1"/>
          </p:cNvSpPr>
          <p:nvPr>
            <p:ph idx="1"/>
          </p:nvPr>
        </p:nvSpPr>
        <p:spPr>
          <a:xfrm>
            <a:off x="838201" y="1825625"/>
            <a:ext cx="5115534" cy="4351338"/>
          </a:xfrm>
        </p:spPr>
        <p:txBody>
          <a:bodyPr>
            <a:normAutofit/>
          </a:bodyPr>
          <a:lstStyle/>
          <a:p>
            <a:pPr marL="0" indent="0" algn="ctr">
              <a:buNone/>
            </a:pPr>
            <a:r>
              <a:rPr lang="en-US" dirty="0">
                <a:solidFill>
                  <a:schemeClr val="bg1"/>
                </a:solidFill>
              </a:rPr>
              <a:t>“Without prompt action, wild Snake River spring Chinook salmon, once the largest run of its kinds in the world, will be extinct by 2017.”</a:t>
            </a:r>
          </a:p>
          <a:p>
            <a:pPr marL="0" indent="0" algn="ctr">
              <a:buNone/>
            </a:pPr>
            <a:r>
              <a:rPr lang="en-US" i="1" dirty="0">
                <a:solidFill>
                  <a:schemeClr val="bg1"/>
                </a:solidFill>
              </a:rPr>
              <a:t>NY Times ad, 1999</a:t>
            </a:r>
          </a:p>
        </p:txBody>
      </p:sp>
      <p:pic>
        <p:nvPicPr>
          <p:cNvPr id="7" name="Picture 6" descr="A picture containing text, book, man&#10;&#10;Description automatically generated">
            <a:extLst>
              <a:ext uri="{FF2B5EF4-FFF2-40B4-BE49-F238E27FC236}">
                <a16:creationId xmlns:a16="http://schemas.microsoft.com/office/drawing/2014/main" id="{C96F3E15-4FDD-40D5-88A4-24E2AA690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267" y="513184"/>
            <a:ext cx="5605390" cy="5663779"/>
          </a:xfrm>
          <a:prstGeom prst="rect">
            <a:avLst/>
          </a:prstGeom>
        </p:spPr>
      </p:pic>
    </p:spTree>
    <p:extLst>
      <p:ext uri="{BB962C8B-B14F-4D97-AF65-F5344CB8AC3E}">
        <p14:creationId xmlns:p14="http://schemas.microsoft.com/office/powerpoint/2010/main" val="300006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2000" r="-2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75A72E-5E73-4D12-A09F-38E4BCDC4564}"/>
              </a:ext>
            </a:extLst>
          </p:cNvPr>
          <p:cNvSpPr/>
          <p:nvPr/>
        </p:nvSpPr>
        <p:spPr>
          <a:xfrm>
            <a:off x="838200" y="513184"/>
            <a:ext cx="10824902" cy="5663779"/>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68DC8-2D5D-4646-8046-9E3F724865FC}"/>
              </a:ext>
            </a:extLst>
          </p:cNvPr>
          <p:cNvSpPr>
            <a:spLocks noGrp="1"/>
          </p:cNvSpPr>
          <p:nvPr>
            <p:ph type="title"/>
          </p:nvPr>
        </p:nvSpPr>
        <p:spPr>
          <a:xfrm>
            <a:off x="838200" y="365125"/>
            <a:ext cx="10824902" cy="1325563"/>
          </a:xfrm>
        </p:spPr>
        <p:txBody>
          <a:bodyPr>
            <a:normAutofit/>
          </a:bodyPr>
          <a:lstStyle/>
          <a:p>
            <a:pPr algn="ctr"/>
            <a:r>
              <a:rPr lang="en-US" sz="4000" b="1" dirty="0">
                <a:solidFill>
                  <a:schemeClr val="bg1"/>
                </a:solidFill>
              </a:rPr>
              <a:t>Salmon Population Increase</a:t>
            </a:r>
          </a:p>
        </p:txBody>
      </p:sp>
      <p:pic>
        <p:nvPicPr>
          <p:cNvPr id="7" name="Picture 6" descr="A screenshot of a social media post&#10;&#10;Description automatically generated">
            <a:extLst>
              <a:ext uri="{FF2B5EF4-FFF2-40B4-BE49-F238E27FC236}">
                <a16:creationId xmlns:a16="http://schemas.microsoft.com/office/drawing/2014/main" id="{99CECC60-F790-45C6-A8AC-F97226A09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693" y="1519237"/>
            <a:ext cx="7126613" cy="4292477"/>
          </a:xfrm>
          <a:prstGeom prst="rect">
            <a:avLst/>
          </a:prstGeom>
        </p:spPr>
      </p:pic>
      <p:cxnSp>
        <p:nvCxnSpPr>
          <p:cNvPr id="8" name="Straight Connector 7">
            <a:extLst>
              <a:ext uri="{FF2B5EF4-FFF2-40B4-BE49-F238E27FC236}">
                <a16:creationId xmlns:a16="http://schemas.microsoft.com/office/drawing/2014/main" id="{1987906F-45F8-4035-BA37-3946B416D77D}"/>
              </a:ext>
            </a:extLst>
          </p:cNvPr>
          <p:cNvCxnSpPr/>
          <p:nvPr/>
        </p:nvCxnSpPr>
        <p:spPr>
          <a:xfrm flipV="1">
            <a:off x="6348046" y="2299188"/>
            <a:ext cx="0" cy="2795954"/>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08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2000" r="-2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75A72E-5E73-4D12-A09F-38E4BCDC4564}"/>
              </a:ext>
            </a:extLst>
          </p:cNvPr>
          <p:cNvSpPr/>
          <p:nvPr/>
        </p:nvSpPr>
        <p:spPr>
          <a:xfrm>
            <a:off x="838200" y="513184"/>
            <a:ext cx="10824902" cy="5663779"/>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68DC8-2D5D-4646-8046-9E3F724865FC}"/>
              </a:ext>
            </a:extLst>
          </p:cNvPr>
          <p:cNvSpPr>
            <a:spLocks noGrp="1"/>
          </p:cNvSpPr>
          <p:nvPr>
            <p:ph type="title"/>
          </p:nvPr>
        </p:nvSpPr>
        <p:spPr>
          <a:xfrm>
            <a:off x="838200" y="365125"/>
            <a:ext cx="10824902" cy="1325563"/>
          </a:xfrm>
        </p:spPr>
        <p:txBody>
          <a:bodyPr>
            <a:normAutofit/>
          </a:bodyPr>
          <a:lstStyle/>
          <a:p>
            <a:pPr algn="ctr"/>
            <a:r>
              <a:rPr lang="en-US" sz="4000" b="1" dirty="0">
                <a:solidFill>
                  <a:schemeClr val="bg1"/>
                </a:solidFill>
              </a:rPr>
              <a:t>LSR Dams and Electricity</a:t>
            </a:r>
          </a:p>
        </p:txBody>
      </p:sp>
      <p:sp>
        <p:nvSpPr>
          <p:cNvPr id="10" name="Content Placeholder 2">
            <a:extLst>
              <a:ext uri="{FF2B5EF4-FFF2-40B4-BE49-F238E27FC236}">
                <a16:creationId xmlns:a16="http://schemas.microsoft.com/office/drawing/2014/main" id="{FCA0DA18-E3DB-4727-939D-A700DA806D6E}"/>
              </a:ext>
            </a:extLst>
          </p:cNvPr>
          <p:cNvSpPr>
            <a:spLocks noGrp="1"/>
          </p:cNvSpPr>
          <p:nvPr>
            <p:ph idx="1"/>
          </p:nvPr>
        </p:nvSpPr>
        <p:spPr>
          <a:xfrm>
            <a:off x="838200" y="1825625"/>
            <a:ext cx="5257800" cy="4351338"/>
          </a:xfrm>
        </p:spPr>
        <p:txBody>
          <a:bodyPr>
            <a:normAutofit fontScale="92500" lnSpcReduction="10000"/>
          </a:bodyPr>
          <a:lstStyle/>
          <a:p>
            <a:r>
              <a:rPr lang="en-US" dirty="0">
                <a:solidFill>
                  <a:schemeClr val="bg1"/>
                </a:solidFill>
              </a:rPr>
              <a:t>About 7% of electricity. More than all wind and solar in WA.</a:t>
            </a:r>
          </a:p>
          <a:p>
            <a:r>
              <a:rPr lang="en-US" dirty="0">
                <a:solidFill>
                  <a:schemeClr val="bg1"/>
                </a:solidFill>
              </a:rPr>
              <a:t>“If we took these dams out, we would not need to replace the electricity and we would all save money.” – Dammed to Extinction</a:t>
            </a:r>
          </a:p>
          <a:p>
            <a:r>
              <a:rPr lang="en-US" dirty="0">
                <a:solidFill>
                  <a:schemeClr val="bg1"/>
                </a:solidFill>
              </a:rPr>
              <a:t>ECONW study - $500 million a year to replace</a:t>
            </a:r>
          </a:p>
          <a:p>
            <a:r>
              <a:rPr lang="en-US" dirty="0">
                <a:solidFill>
                  <a:schemeClr val="bg1"/>
                </a:solidFill>
              </a:rPr>
              <a:t>After including salmon passage ($90 million/year), it is $23/MWh</a:t>
            </a:r>
          </a:p>
          <a:p>
            <a:r>
              <a:rPr lang="en-US" dirty="0">
                <a:solidFill>
                  <a:schemeClr val="bg1"/>
                </a:solidFill>
              </a:rPr>
              <a:t>BPA’s bonds are “high grade”</a:t>
            </a:r>
          </a:p>
          <a:p>
            <a:pPr marL="0" indent="0">
              <a:buNone/>
            </a:pPr>
            <a:endParaRPr lang="en-US" dirty="0">
              <a:solidFill>
                <a:schemeClr val="bg1"/>
              </a:solidFill>
            </a:endParaRPr>
          </a:p>
        </p:txBody>
      </p:sp>
      <p:pic>
        <p:nvPicPr>
          <p:cNvPr id="6" name="Picture 5">
            <a:extLst>
              <a:ext uri="{FF2B5EF4-FFF2-40B4-BE49-F238E27FC236}">
                <a16:creationId xmlns:a16="http://schemas.microsoft.com/office/drawing/2014/main" id="{D8E34158-2C2C-4A13-BED7-EEA69D5F1648}"/>
              </a:ext>
            </a:extLst>
          </p:cNvPr>
          <p:cNvPicPr>
            <a:picLocks noChangeAspect="1"/>
          </p:cNvPicPr>
          <p:nvPr/>
        </p:nvPicPr>
        <p:blipFill>
          <a:blip r:embed="rId3"/>
          <a:stretch>
            <a:fillRect/>
          </a:stretch>
        </p:blipFill>
        <p:spPr>
          <a:xfrm>
            <a:off x="6593951" y="1938411"/>
            <a:ext cx="4910367" cy="3383001"/>
          </a:xfrm>
          <a:prstGeom prst="rect">
            <a:avLst/>
          </a:prstGeom>
        </p:spPr>
      </p:pic>
    </p:spTree>
    <p:extLst>
      <p:ext uri="{BB962C8B-B14F-4D97-AF65-F5344CB8AC3E}">
        <p14:creationId xmlns:p14="http://schemas.microsoft.com/office/powerpoint/2010/main" val="1722665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2000" r="-2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75A72E-5E73-4D12-A09F-38E4BCDC4564}"/>
              </a:ext>
            </a:extLst>
          </p:cNvPr>
          <p:cNvSpPr/>
          <p:nvPr/>
        </p:nvSpPr>
        <p:spPr>
          <a:xfrm>
            <a:off x="838200" y="513184"/>
            <a:ext cx="10824902" cy="5663779"/>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68DC8-2D5D-4646-8046-9E3F724865FC}"/>
              </a:ext>
            </a:extLst>
          </p:cNvPr>
          <p:cNvSpPr>
            <a:spLocks noGrp="1"/>
          </p:cNvSpPr>
          <p:nvPr>
            <p:ph type="title"/>
          </p:nvPr>
        </p:nvSpPr>
        <p:spPr>
          <a:xfrm>
            <a:off x="838200" y="365125"/>
            <a:ext cx="10824902" cy="1325563"/>
          </a:xfrm>
        </p:spPr>
        <p:txBody>
          <a:bodyPr>
            <a:normAutofit/>
          </a:bodyPr>
          <a:lstStyle/>
          <a:p>
            <a:pPr algn="ctr"/>
            <a:r>
              <a:rPr lang="en-US" sz="4000" b="1" dirty="0">
                <a:solidFill>
                  <a:schemeClr val="bg1"/>
                </a:solidFill>
              </a:rPr>
              <a:t>Problems With the </a:t>
            </a:r>
            <a:r>
              <a:rPr lang="en-US" sz="4000" b="1" dirty="0" err="1">
                <a:solidFill>
                  <a:schemeClr val="bg1"/>
                </a:solidFill>
              </a:rPr>
              <a:t>ECONorthwest</a:t>
            </a:r>
            <a:r>
              <a:rPr lang="en-US" sz="4000" b="1" dirty="0">
                <a:solidFill>
                  <a:schemeClr val="bg1"/>
                </a:solidFill>
              </a:rPr>
              <a:t> Survey</a:t>
            </a:r>
          </a:p>
        </p:txBody>
      </p:sp>
      <p:sp>
        <p:nvSpPr>
          <p:cNvPr id="10" name="Content Placeholder 2">
            <a:extLst>
              <a:ext uri="{FF2B5EF4-FFF2-40B4-BE49-F238E27FC236}">
                <a16:creationId xmlns:a16="http://schemas.microsoft.com/office/drawing/2014/main" id="{FCA0DA18-E3DB-4727-939D-A700DA806D6E}"/>
              </a:ext>
            </a:extLst>
          </p:cNvPr>
          <p:cNvSpPr>
            <a:spLocks noGrp="1"/>
          </p:cNvSpPr>
          <p:nvPr>
            <p:ph idx="1"/>
          </p:nvPr>
        </p:nvSpPr>
        <p:spPr>
          <a:xfrm>
            <a:off x="838200" y="1825625"/>
            <a:ext cx="5626903" cy="4351338"/>
          </a:xfrm>
        </p:spPr>
        <p:txBody>
          <a:bodyPr>
            <a:normAutofit lnSpcReduction="10000"/>
          </a:bodyPr>
          <a:lstStyle/>
          <a:p>
            <a:r>
              <a:rPr lang="en-US" dirty="0">
                <a:solidFill>
                  <a:schemeClr val="bg1"/>
                </a:solidFill>
              </a:rPr>
              <a:t>Survey done by Save Our Wild Salmon</a:t>
            </a:r>
          </a:p>
          <a:p>
            <a:r>
              <a:rPr lang="en-US" dirty="0">
                <a:solidFill>
                  <a:schemeClr val="bg1"/>
                </a:solidFill>
              </a:rPr>
              <a:t>Factual errors</a:t>
            </a:r>
          </a:p>
          <a:p>
            <a:r>
              <a:rPr lang="en-US" dirty="0">
                <a:solidFill>
                  <a:schemeClr val="bg1"/>
                </a:solidFill>
              </a:rPr>
              <a:t>“Would restore wild salmon…ensure that wild salmon would be protected.”</a:t>
            </a:r>
          </a:p>
          <a:p>
            <a:pPr lvl="1"/>
            <a:r>
              <a:rPr lang="en-US" dirty="0">
                <a:solidFill>
                  <a:schemeClr val="bg1"/>
                </a:solidFill>
              </a:rPr>
              <a:t>ECONW study admits dam removal increases recovery chance by 20%.</a:t>
            </a:r>
          </a:p>
          <a:p>
            <a:r>
              <a:rPr lang="en-US" dirty="0">
                <a:solidFill>
                  <a:schemeClr val="bg1"/>
                </a:solidFill>
              </a:rPr>
              <a:t>Survey is 400 voters in WA, but results are applied to ID, MT, OR &amp; CA</a:t>
            </a:r>
          </a:p>
        </p:txBody>
      </p:sp>
      <p:pic>
        <p:nvPicPr>
          <p:cNvPr id="3" name="Picture 2">
            <a:extLst>
              <a:ext uri="{FF2B5EF4-FFF2-40B4-BE49-F238E27FC236}">
                <a16:creationId xmlns:a16="http://schemas.microsoft.com/office/drawing/2014/main" id="{9410239A-97E6-4FAA-B90D-7C126F462B35}"/>
              </a:ext>
            </a:extLst>
          </p:cNvPr>
          <p:cNvPicPr>
            <a:picLocks noChangeAspect="1"/>
          </p:cNvPicPr>
          <p:nvPr/>
        </p:nvPicPr>
        <p:blipFill>
          <a:blip r:embed="rId3"/>
          <a:stretch>
            <a:fillRect/>
          </a:stretch>
        </p:blipFill>
        <p:spPr>
          <a:xfrm>
            <a:off x="6785423" y="3189943"/>
            <a:ext cx="5044733" cy="2803347"/>
          </a:xfrm>
          <a:prstGeom prst="rect">
            <a:avLst/>
          </a:prstGeom>
        </p:spPr>
      </p:pic>
      <p:pic>
        <p:nvPicPr>
          <p:cNvPr id="6" name="Picture 5">
            <a:extLst>
              <a:ext uri="{FF2B5EF4-FFF2-40B4-BE49-F238E27FC236}">
                <a16:creationId xmlns:a16="http://schemas.microsoft.com/office/drawing/2014/main" id="{0C712B2A-DC29-4C55-95B6-F4E4A56F1650}"/>
              </a:ext>
            </a:extLst>
          </p:cNvPr>
          <p:cNvPicPr>
            <a:picLocks noChangeAspect="1"/>
          </p:cNvPicPr>
          <p:nvPr/>
        </p:nvPicPr>
        <p:blipFill>
          <a:blip r:embed="rId4"/>
          <a:stretch>
            <a:fillRect/>
          </a:stretch>
        </p:blipFill>
        <p:spPr>
          <a:xfrm>
            <a:off x="6616650" y="2018070"/>
            <a:ext cx="5382281" cy="988201"/>
          </a:xfrm>
          <a:prstGeom prst="rect">
            <a:avLst/>
          </a:prstGeom>
        </p:spPr>
      </p:pic>
    </p:spTree>
    <p:extLst>
      <p:ext uri="{BB962C8B-B14F-4D97-AF65-F5344CB8AC3E}">
        <p14:creationId xmlns:p14="http://schemas.microsoft.com/office/powerpoint/2010/main" val="2499629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9AE5B-5DD5-41CF-A1C3-FDEE2750FD96}"/>
              </a:ext>
            </a:extLst>
          </p:cNvPr>
          <p:cNvSpPr/>
          <p:nvPr/>
        </p:nvSpPr>
        <p:spPr>
          <a:xfrm>
            <a:off x="838200" y="513184"/>
            <a:ext cx="10824902" cy="5663779"/>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68DC8-2D5D-4646-8046-9E3F724865FC}"/>
              </a:ext>
            </a:extLst>
          </p:cNvPr>
          <p:cNvSpPr>
            <a:spLocks noGrp="1"/>
          </p:cNvSpPr>
          <p:nvPr>
            <p:ph type="title"/>
          </p:nvPr>
        </p:nvSpPr>
        <p:spPr>
          <a:xfrm>
            <a:off x="838200" y="365125"/>
            <a:ext cx="10824902" cy="1325563"/>
          </a:xfrm>
        </p:spPr>
        <p:txBody>
          <a:bodyPr>
            <a:normAutofit/>
          </a:bodyPr>
          <a:lstStyle/>
          <a:p>
            <a:pPr algn="ctr"/>
            <a:r>
              <a:rPr lang="en-US" sz="4000" b="1" dirty="0">
                <a:solidFill>
                  <a:schemeClr val="bg1"/>
                </a:solidFill>
              </a:rPr>
              <a:t>Contingent Valuation </a:t>
            </a:r>
            <a:r>
              <a:rPr lang="en-US" sz="4000" b="1">
                <a:solidFill>
                  <a:schemeClr val="bg1"/>
                </a:solidFill>
              </a:rPr>
              <a:t>Is “Misguided”</a:t>
            </a:r>
            <a:endParaRPr lang="en-US" sz="4000" b="1" dirty="0">
              <a:solidFill>
                <a:schemeClr val="bg1"/>
              </a:solidFill>
            </a:endParaRPr>
          </a:p>
        </p:txBody>
      </p:sp>
      <p:sp>
        <p:nvSpPr>
          <p:cNvPr id="10" name="Content Placeholder 2">
            <a:extLst>
              <a:ext uri="{FF2B5EF4-FFF2-40B4-BE49-F238E27FC236}">
                <a16:creationId xmlns:a16="http://schemas.microsoft.com/office/drawing/2014/main" id="{FCA0DA18-E3DB-4727-939D-A700DA806D6E}"/>
              </a:ext>
            </a:extLst>
          </p:cNvPr>
          <p:cNvSpPr>
            <a:spLocks noGrp="1"/>
          </p:cNvSpPr>
          <p:nvPr>
            <p:ph idx="1"/>
          </p:nvPr>
        </p:nvSpPr>
        <p:spPr>
          <a:xfrm>
            <a:off x="838199" y="1825625"/>
            <a:ext cx="7064229" cy="4351338"/>
          </a:xfrm>
        </p:spPr>
        <p:txBody>
          <a:bodyPr>
            <a:normAutofit fontScale="92500"/>
          </a:bodyPr>
          <a:lstStyle/>
          <a:p>
            <a:r>
              <a:rPr lang="en-US" dirty="0">
                <a:solidFill>
                  <a:schemeClr val="bg1"/>
                </a:solidFill>
              </a:rPr>
              <a:t>“Thus, we conclude that reliance on contingent valuation surveys in either damage assessments or in government decision making is basically misguided.” – Peter Diamond, Nobel Prize 2010</a:t>
            </a:r>
          </a:p>
          <a:p>
            <a:r>
              <a:rPr lang="en-US" dirty="0">
                <a:solidFill>
                  <a:schemeClr val="bg1"/>
                </a:solidFill>
              </a:rPr>
              <a:t>People don’t answer based on knowledge, but a surrogate of “caring for the environment.”</a:t>
            </a:r>
          </a:p>
          <a:p>
            <a:pPr lvl="1"/>
            <a:r>
              <a:rPr lang="en-US" dirty="0">
                <a:solidFill>
                  <a:schemeClr val="bg1"/>
                </a:solidFill>
              </a:rPr>
              <a:t>This is why numbers are same no matter what you ask</a:t>
            </a:r>
          </a:p>
          <a:p>
            <a:r>
              <a:rPr lang="en-US" dirty="0">
                <a:solidFill>
                  <a:schemeClr val="bg1"/>
                </a:solidFill>
              </a:rPr>
              <a:t>People don’t even know how many dams there are on the Snake River</a:t>
            </a:r>
          </a:p>
        </p:txBody>
      </p:sp>
      <p:graphicFrame>
        <p:nvGraphicFramePr>
          <p:cNvPr id="7" name="Chart 6">
            <a:extLst>
              <a:ext uri="{FF2B5EF4-FFF2-40B4-BE49-F238E27FC236}">
                <a16:creationId xmlns:a16="http://schemas.microsoft.com/office/drawing/2014/main" id="{262D2D7A-2B55-48EB-A827-4B923C2456C2}"/>
              </a:ext>
            </a:extLst>
          </p:cNvPr>
          <p:cNvGraphicFramePr>
            <a:graphicFrameLocks/>
          </p:cNvGraphicFramePr>
          <p:nvPr>
            <p:extLst>
              <p:ext uri="{D42A27DB-BD31-4B8C-83A1-F6EECF244321}">
                <p14:modId xmlns:p14="http://schemas.microsoft.com/office/powerpoint/2010/main" val="347353368"/>
              </p:ext>
            </p:extLst>
          </p:nvPr>
        </p:nvGraphicFramePr>
        <p:xfrm>
          <a:off x="8027377" y="1485901"/>
          <a:ext cx="3635725" cy="4691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244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2000" r="-2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75A72E-5E73-4D12-A09F-38E4BCDC4564}"/>
              </a:ext>
            </a:extLst>
          </p:cNvPr>
          <p:cNvSpPr/>
          <p:nvPr/>
        </p:nvSpPr>
        <p:spPr>
          <a:xfrm>
            <a:off x="838200" y="513184"/>
            <a:ext cx="10824902" cy="5663779"/>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68DC8-2D5D-4646-8046-9E3F724865FC}"/>
              </a:ext>
            </a:extLst>
          </p:cNvPr>
          <p:cNvSpPr>
            <a:spLocks noGrp="1"/>
          </p:cNvSpPr>
          <p:nvPr>
            <p:ph type="title"/>
          </p:nvPr>
        </p:nvSpPr>
        <p:spPr>
          <a:xfrm>
            <a:off x="838200" y="365125"/>
            <a:ext cx="10824902" cy="1325563"/>
          </a:xfrm>
        </p:spPr>
        <p:txBody>
          <a:bodyPr>
            <a:normAutofit/>
          </a:bodyPr>
          <a:lstStyle/>
          <a:p>
            <a:pPr algn="ctr"/>
            <a:r>
              <a:rPr lang="en-US" sz="4000" b="1" dirty="0">
                <a:solidFill>
                  <a:schemeClr val="bg1"/>
                </a:solidFill>
              </a:rPr>
              <a:t>How Can We Help Orca?</a:t>
            </a:r>
          </a:p>
        </p:txBody>
      </p:sp>
      <p:sp>
        <p:nvSpPr>
          <p:cNvPr id="10" name="Content Placeholder 2">
            <a:extLst>
              <a:ext uri="{FF2B5EF4-FFF2-40B4-BE49-F238E27FC236}">
                <a16:creationId xmlns:a16="http://schemas.microsoft.com/office/drawing/2014/main" id="{FCA0DA18-E3DB-4727-939D-A700DA806D6E}"/>
              </a:ext>
            </a:extLst>
          </p:cNvPr>
          <p:cNvSpPr>
            <a:spLocks noGrp="1"/>
          </p:cNvSpPr>
          <p:nvPr>
            <p:ph idx="1"/>
          </p:nvPr>
        </p:nvSpPr>
        <p:spPr>
          <a:xfrm>
            <a:off x="838200" y="1825625"/>
            <a:ext cx="6354032" cy="4351338"/>
          </a:xfrm>
        </p:spPr>
        <p:txBody>
          <a:bodyPr>
            <a:normAutofit lnSpcReduction="10000"/>
          </a:bodyPr>
          <a:lstStyle/>
          <a:p>
            <a:r>
              <a:rPr lang="en-US" dirty="0">
                <a:solidFill>
                  <a:schemeClr val="bg1"/>
                </a:solidFill>
              </a:rPr>
              <a:t>“…size of the Snake River salmon stocks compared to others on the West Coast means that increases in their numbers, whether from breaching dams or otherwise, would result in only a marginal change in the total salmon available to the killer whales.”</a:t>
            </a:r>
          </a:p>
          <a:p>
            <a:r>
              <a:rPr lang="en-US" dirty="0">
                <a:solidFill>
                  <a:schemeClr val="bg1"/>
                </a:solidFill>
              </a:rPr>
              <a:t>Fund priority salmon stocks</a:t>
            </a:r>
          </a:p>
          <a:p>
            <a:r>
              <a:rPr lang="en-US" dirty="0">
                <a:solidFill>
                  <a:schemeClr val="bg1"/>
                </a:solidFill>
              </a:rPr>
              <a:t>“From each according to their ability, to each according to their need.” – Deborah Giles, UW</a:t>
            </a:r>
          </a:p>
        </p:txBody>
      </p:sp>
      <p:pic>
        <p:nvPicPr>
          <p:cNvPr id="3" name="Picture 2">
            <a:extLst>
              <a:ext uri="{FF2B5EF4-FFF2-40B4-BE49-F238E27FC236}">
                <a16:creationId xmlns:a16="http://schemas.microsoft.com/office/drawing/2014/main" id="{19F56D91-6BF9-4E6D-A40B-FD87AA9ED598}"/>
              </a:ext>
            </a:extLst>
          </p:cNvPr>
          <p:cNvPicPr>
            <a:picLocks noChangeAspect="1"/>
          </p:cNvPicPr>
          <p:nvPr/>
        </p:nvPicPr>
        <p:blipFill>
          <a:blip r:embed="rId3"/>
          <a:stretch>
            <a:fillRect/>
          </a:stretch>
        </p:blipFill>
        <p:spPr>
          <a:xfrm>
            <a:off x="7361564" y="1690688"/>
            <a:ext cx="4132206" cy="4351338"/>
          </a:xfrm>
          <a:prstGeom prst="rect">
            <a:avLst/>
          </a:prstGeom>
        </p:spPr>
      </p:pic>
    </p:spTree>
    <p:extLst>
      <p:ext uri="{BB962C8B-B14F-4D97-AF65-F5344CB8AC3E}">
        <p14:creationId xmlns:p14="http://schemas.microsoft.com/office/powerpoint/2010/main" val="3901182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415</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Salmon and the  Snake River Dams</vt:lpstr>
      <vt:lpstr>What is our priority?</vt:lpstr>
      <vt:lpstr>PowerPoint Presentation</vt:lpstr>
      <vt:lpstr>Salmon Population Increase</vt:lpstr>
      <vt:lpstr>LSR Dams and Electricity</vt:lpstr>
      <vt:lpstr>Problems With the ECONorthwest Survey</vt:lpstr>
      <vt:lpstr>Contingent Valuation Is “Misguided”</vt:lpstr>
      <vt:lpstr>How Can We Help Orca?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Salmon and the  Snake River Dams</dc:title>
  <dc:creator>Todd Myers</dc:creator>
  <cp:lastModifiedBy>Todd Myers</cp:lastModifiedBy>
  <cp:revision>36</cp:revision>
  <dcterms:created xsi:type="dcterms:W3CDTF">2019-11-17T20:39:59Z</dcterms:created>
  <dcterms:modified xsi:type="dcterms:W3CDTF">2019-11-22T19:48:28Z</dcterms:modified>
</cp:coreProperties>
</file>